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41"/>
  </p:notesMasterIdLst>
  <p:handoutMasterIdLst>
    <p:handoutMasterId r:id="rId42"/>
  </p:handoutMasterIdLst>
  <p:sldIdLst>
    <p:sldId id="2772" r:id="rId2"/>
    <p:sldId id="2874" r:id="rId3"/>
    <p:sldId id="1796" r:id="rId4"/>
    <p:sldId id="2830" r:id="rId5"/>
    <p:sldId id="2834" r:id="rId6"/>
    <p:sldId id="2835" r:id="rId7"/>
    <p:sldId id="2831" r:id="rId8"/>
    <p:sldId id="289" r:id="rId9"/>
    <p:sldId id="2838" r:id="rId10"/>
    <p:sldId id="2840" r:id="rId11"/>
    <p:sldId id="2839" r:id="rId12"/>
    <p:sldId id="2829" r:id="rId13"/>
    <p:sldId id="2828" r:id="rId14"/>
    <p:sldId id="356" r:id="rId15"/>
    <p:sldId id="2841" r:id="rId16"/>
    <p:sldId id="2844" r:id="rId17"/>
    <p:sldId id="2843" r:id="rId18"/>
    <p:sldId id="2842" r:id="rId19"/>
    <p:sldId id="2846" r:id="rId20"/>
    <p:sldId id="2845" r:id="rId21"/>
    <p:sldId id="2854" r:id="rId22"/>
    <p:sldId id="2857" r:id="rId23"/>
    <p:sldId id="2864" r:id="rId24"/>
    <p:sldId id="2860" r:id="rId25"/>
    <p:sldId id="2870" r:id="rId26"/>
    <p:sldId id="2848" r:id="rId27"/>
    <p:sldId id="2847" r:id="rId28"/>
    <p:sldId id="2851" r:id="rId29"/>
    <p:sldId id="2850" r:id="rId30"/>
    <p:sldId id="2852" r:id="rId31"/>
    <p:sldId id="2853" r:id="rId32"/>
    <p:sldId id="2855" r:id="rId33"/>
    <p:sldId id="2856" r:id="rId34"/>
    <p:sldId id="2865" r:id="rId35"/>
    <p:sldId id="2867" r:id="rId36"/>
    <p:sldId id="2866" r:id="rId37"/>
    <p:sldId id="2871" r:id="rId38"/>
    <p:sldId id="362" r:id="rId39"/>
    <p:sldId id="2869" r:id="rId40"/>
  </p:sldIdLst>
  <p:sldSz cx="12192000" cy="6858000"/>
  <p:notesSz cx="6796088" cy="992505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Book Antiqua" panose="02040602050305030304" pitchFamily="18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Wingdings 3" panose="05040102010807070707" pitchFamily="18" charset="2"/>
      <p:regular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Arial Rounded MT Bold" panose="020B0604020202020204" charset="0"/>
      <p:regular r:id="rId57"/>
      <p:bold r:id="rId5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ECECEC"/>
    <a:srgbClr val="063D79"/>
    <a:srgbClr val="003399"/>
    <a:srgbClr val="C00101"/>
    <a:srgbClr val="FFE4DD"/>
    <a:srgbClr val="003C7F"/>
    <a:srgbClr val="E8CFB0"/>
    <a:srgbClr val="0066FF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81A3420-163D-4AC4-8E28-9BFEF75F07A3}" type="slidenum">
              <a:rPr lang="de-DE" smtClean="0">
                <a:latin typeface="Arial" charset="0"/>
              </a:rPr>
              <a:pPr/>
              <a:t>3</a:t>
            </a:fld>
            <a:endParaRPr lang="de-DE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9075" y="538163"/>
            <a:ext cx="4711700" cy="2651125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2075" y="3370263"/>
            <a:ext cx="7508875" cy="3195637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100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AF69E4A4-188E-40E6-9C65-B0A5039DE497}" type="slidenum">
              <a:rPr lang="de-DE" smtClean="0">
                <a:latin typeface="Arial" charset="0"/>
              </a:rPr>
              <a:pPr/>
              <a:t>16</a:t>
            </a:fld>
            <a:endParaRPr lang="de-DE">
              <a:latin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956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365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53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558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D6714839-99BC-4602-99DF-CF5CBFF1D224}" type="slidenum">
              <a:rPr lang="de-DE" smtClean="0">
                <a:latin typeface="Arial" charset="0"/>
              </a:rPr>
              <a:pPr/>
              <a:t>20</a:t>
            </a:fld>
            <a:endParaRPr lang="de-DE">
              <a:latin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2789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194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CB848AB-DF06-45E1-B2DF-A63A0610D3A8}" type="slidenum">
              <a:rPr lang="de-DE" smtClean="0">
                <a:latin typeface="Arial" charset="0"/>
              </a:rPr>
              <a:pPr/>
              <a:t>22</a:t>
            </a:fld>
            <a:endParaRPr lang="de-DE">
              <a:latin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921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CB848AB-DF06-45E1-B2DF-A63A0610D3A8}" type="slidenum">
              <a:rPr lang="de-DE" smtClean="0">
                <a:latin typeface="Arial" charset="0"/>
              </a:rPr>
              <a:pPr/>
              <a:t>23</a:t>
            </a:fld>
            <a:endParaRPr lang="de-DE">
              <a:latin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609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622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CD5E27-021E-054B-84DE-C100B224ED6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52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9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976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13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10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597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332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325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29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02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90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86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CD5E27-021E-054B-84DE-C100B224ED6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3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126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 Rounded MT Bold" pitchFamily="34" charset="0"/>
                <a:cs typeface="Arial" charset="0"/>
              </a:defRPr>
            </a:lvl9pPr>
          </a:lstStyle>
          <a:p>
            <a:pPr eaLnBrk="1" hangingPunct="1"/>
            <a:fld id="{10ECBC14-2504-44D0-9B89-DD5BF6398A3D}" type="slidenum">
              <a:rPr lang="en-US" altLang="en-US" sz="1200" smtClean="0"/>
              <a:pPr eaLnBrk="1" hangingPunct="1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4749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18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E43E4F77-47B3-4D46-82E5-E66435AC9EE1}" type="slidenum">
              <a:rPr lang="de-DE" smtClean="0">
                <a:latin typeface="Arial" charset="0"/>
              </a:rPr>
              <a:pPr/>
              <a:t>13</a:t>
            </a:fld>
            <a:endParaRPr lang="de-DE">
              <a:latin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16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957E00-0839-4024-AB33-0BCEF32475CC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04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44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.bin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26.jpeg"/><Relationship Id="rId2" Type="http://schemas.openxmlformats.org/officeDocument/2006/relationships/tags" Target="../tags/tag4.xml"/><Relationship Id="rId16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1.png"/><Relationship Id="rId1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6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1F5394"/>
                </a:solidFill>
                <a:latin typeface="+mj-lt"/>
              </a:rPr>
              <a:t>Introduction in Performance Modeling</a:t>
            </a:r>
            <a:endParaRPr kumimoji="0" lang="en-US" sz="2800" b="1" i="0" u="none" strike="noStrike" kern="0" cap="none" spc="0" normalizeH="0" baseline="0" dirty="0">
              <a:ln>
                <a:noFill/>
              </a:ln>
              <a:solidFill>
                <a:srgbClr val="1F5394"/>
              </a:solidFill>
              <a:effectLst/>
              <a:uLnTx/>
              <a:uFillTx/>
              <a:latin typeface="+mj-lt"/>
              <a:ea typeface="+mj-ea"/>
              <a:cs typeface="Segoe UI" pitchFamily="34" charset="0"/>
            </a:endParaRP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1923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1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LoRaWAN (f.)</a:t>
            </a:r>
          </a:p>
        </p:txBody>
      </p:sp>
      <p:sp>
        <p:nvSpPr>
          <p:cNvPr id="25" name="Inhaltsplatzhalter 2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are the system components?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0278B7-6F0F-4622-97CA-F224BAA83A6F}"/>
              </a:ext>
            </a:extLst>
          </p:cNvPr>
          <p:cNvGrpSpPr/>
          <p:nvPr/>
        </p:nvGrpSpPr>
        <p:grpSpPr>
          <a:xfrm>
            <a:off x="973916" y="1600201"/>
            <a:ext cx="5574597" cy="1478199"/>
            <a:chOff x="1462454" y="3768970"/>
            <a:chExt cx="6039147" cy="1601383"/>
          </a:xfrm>
        </p:grpSpPr>
        <p:sp>
          <p:nvSpPr>
            <p:cNvPr id="6" name="Line 1042">
              <a:extLst>
                <a:ext uri="{FF2B5EF4-FFF2-40B4-BE49-F238E27FC236}">
                  <a16:creationId xmlns:a16="http://schemas.microsoft.com/office/drawing/2014/main" id="{6CCA2177-FDFC-4844-8B76-02C8391F4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9323" y="4387362"/>
              <a:ext cx="1056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Line 1043">
              <a:extLst>
                <a:ext uri="{FF2B5EF4-FFF2-40B4-BE49-F238E27FC236}">
                  <a16:creationId xmlns:a16="http://schemas.microsoft.com/office/drawing/2014/main" id="{E14EF827-DFDF-4832-8154-AAAE5DED71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5866" y="4387362"/>
              <a:ext cx="0" cy="3604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Line 1044">
              <a:extLst>
                <a:ext uri="{FF2B5EF4-FFF2-40B4-BE49-F238E27FC236}">
                  <a16:creationId xmlns:a16="http://schemas.microsoft.com/office/drawing/2014/main" id="{DEA2984A-1D5F-4404-B6DD-F631BEDF6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9323" y="4747846"/>
              <a:ext cx="1056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Line 1045">
              <a:extLst>
                <a:ext uri="{FF2B5EF4-FFF2-40B4-BE49-F238E27FC236}">
                  <a16:creationId xmlns:a16="http://schemas.microsoft.com/office/drawing/2014/main" id="{1114A19B-B9A0-4518-8B4C-B69F021D5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4674" y="4484077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Line 1046">
              <a:extLst>
                <a:ext uri="{FF2B5EF4-FFF2-40B4-BE49-F238E27FC236}">
                  <a16:creationId xmlns:a16="http://schemas.microsoft.com/office/drawing/2014/main" id="{5FDB8692-7667-400E-ABAA-009189017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4866" y="4484077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Line 1047">
              <a:extLst>
                <a:ext uri="{FF2B5EF4-FFF2-40B4-BE49-F238E27FC236}">
                  <a16:creationId xmlns:a16="http://schemas.microsoft.com/office/drawing/2014/main" id="{058E94B3-9DEE-4C65-A5DD-5A3978972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4484077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1048">
              <a:extLst>
                <a:ext uri="{FF2B5EF4-FFF2-40B4-BE49-F238E27FC236}">
                  <a16:creationId xmlns:a16="http://schemas.microsoft.com/office/drawing/2014/main" id="{91AB3A34-03FD-4E72-997C-24EB98283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773" y="4352193"/>
              <a:ext cx="485042" cy="4484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Line 1049">
              <a:extLst>
                <a:ext uri="{FF2B5EF4-FFF2-40B4-BE49-F238E27FC236}">
                  <a16:creationId xmlns:a16="http://schemas.microsoft.com/office/drawing/2014/main" id="{888A8BAD-C86B-45E9-B62B-7089CD085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7351" y="4589585"/>
              <a:ext cx="18639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ine 1050">
              <a:extLst>
                <a:ext uri="{FF2B5EF4-FFF2-40B4-BE49-F238E27FC236}">
                  <a16:creationId xmlns:a16="http://schemas.microsoft.com/office/drawing/2014/main" id="{921FB0B2-92EB-456A-9818-0B34820E7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5951" y="4598377"/>
              <a:ext cx="17247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 Box 1051">
              <a:extLst>
                <a:ext uri="{FF2B5EF4-FFF2-40B4-BE49-F238E27FC236}">
                  <a16:creationId xmlns:a16="http://schemas.microsoft.com/office/drawing/2014/main" id="{81F8BA78-E12F-4E59-AD67-3385D492E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454" y="3994639"/>
              <a:ext cx="1451230" cy="33342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Arrival </a:t>
              </a: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 Box 1052">
              <a:extLst>
                <a:ext uri="{FF2B5EF4-FFF2-40B4-BE49-F238E27FC236}">
                  <a16:creationId xmlns:a16="http://schemas.microsoft.com/office/drawing/2014/main" id="{B7B6A1C3-8D70-493C-ABA4-598F12D71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454" y="4803531"/>
              <a:ext cx="1262777" cy="33342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Arrival </a:t>
              </a: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times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Text Box 1053">
              <a:extLst>
                <a:ext uri="{FF2B5EF4-FFF2-40B4-BE49-F238E27FC236}">
                  <a16:creationId xmlns:a16="http://schemas.microsoft.com/office/drawing/2014/main" id="{43C5D3B3-4C85-4D3E-A6F8-9E4B9BC37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5104" y="3788400"/>
              <a:ext cx="857944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Waiting</a:t>
              </a:r>
            </a:p>
            <a:p>
              <a:pPr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space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 Box 1054">
              <a:extLst>
                <a:ext uri="{FF2B5EF4-FFF2-40B4-BE49-F238E27FC236}">
                  <a16:creationId xmlns:a16="http://schemas.microsoft.com/office/drawing/2014/main" id="{B1E7CDFC-9EDB-461B-B1DF-EEF9605002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285" y="3768970"/>
              <a:ext cx="815640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Service</a:t>
              </a:r>
            </a:p>
            <a:p>
              <a:pPr algn="ctr"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 Box 1055">
              <a:extLst>
                <a:ext uri="{FF2B5EF4-FFF2-40B4-BE49-F238E27FC236}">
                  <a16:creationId xmlns:a16="http://schemas.microsoft.com/office/drawing/2014/main" id="{6901792D-7589-4178-8BAD-8E9BA91BB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4504" y="4803531"/>
              <a:ext cx="1067097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Departure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times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 Box 1056">
              <a:extLst>
                <a:ext uri="{FF2B5EF4-FFF2-40B4-BE49-F238E27FC236}">
                  <a16:creationId xmlns:a16="http://schemas.microsoft.com/office/drawing/2014/main" id="{D1CF14F4-907D-4531-8E65-91DEB38DA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3487" y="4803531"/>
              <a:ext cx="1119612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Processing</a:t>
              </a:r>
            </a:p>
            <a:p>
              <a:pPr algn="ctr"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time</a:t>
              </a:r>
            </a:p>
          </p:txBody>
        </p:sp>
        <p:sp>
          <p:nvSpPr>
            <p:cNvPr id="21" name="Text Box 1057">
              <a:extLst>
                <a:ext uri="{FF2B5EF4-FFF2-40B4-BE49-F238E27FC236}">
                  <a16:creationId xmlns:a16="http://schemas.microsoft.com/office/drawing/2014/main" id="{7C2853B3-AB9C-4DBF-A2F2-932016061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5104" y="4803531"/>
              <a:ext cx="857944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Waiting</a:t>
              </a:r>
            </a:p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4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Video Streaming</a:t>
            </a:r>
            <a:endParaRPr lang="en-US" altLang="en-US" noProof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FBE325D-0861-47A7-BE0A-D57EF6439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the Quality of Experience of HTTP-based video streaming?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B4F02F7-6E19-4D38-A0D0-3EFDF8A570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56A55C1E-C307-4D61-8130-817728BE2AC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51" name="Cloud"/>
          <p:cNvSpPr>
            <a:spLocks noChangeAspect="1" noEditPoints="1" noChangeArrowheads="1"/>
          </p:cNvSpPr>
          <p:nvPr/>
        </p:nvSpPr>
        <p:spPr bwMode="auto">
          <a:xfrm>
            <a:off x="8087450" y="2040083"/>
            <a:ext cx="2210908" cy="148290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0" dirty="0">
                <a:latin typeface="+mn-lt"/>
              </a:rPr>
              <a:t>Cloud / DC</a:t>
            </a:r>
          </a:p>
        </p:txBody>
      </p:sp>
      <p:sp>
        <p:nvSpPr>
          <p:cNvPr id="83971" name="Cloud"/>
          <p:cNvSpPr>
            <a:spLocks noChangeAspect="1" noEditPoints="1" noChangeArrowheads="1"/>
          </p:cNvSpPr>
          <p:nvPr/>
        </p:nvSpPr>
        <p:spPr bwMode="auto">
          <a:xfrm>
            <a:off x="3352800" y="4152218"/>
            <a:ext cx="1885950" cy="12636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/>
            <a:r>
              <a:rPr lang="en-US" sz="2000" b="0" dirty="0">
                <a:latin typeface="+mn-lt"/>
              </a:rPr>
              <a:t>Access Network</a:t>
            </a:r>
          </a:p>
        </p:txBody>
      </p:sp>
      <p:sp>
        <p:nvSpPr>
          <p:cNvPr id="7" name="Cloud"/>
          <p:cNvSpPr>
            <a:spLocks noChangeAspect="1" noEditPoints="1" noChangeArrowheads="1"/>
          </p:cNvSpPr>
          <p:nvPr/>
        </p:nvSpPr>
        <p:spPr bwMode="auto">
          <a:xfrm>
            <a:off x="5595940" y="2883806"/>
            <a:ext cx="2071687" cy="138906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0" dirty="0">
                <a:latin typeface="+mn-lt"/>
              </a:rPr>
              <a:t>Core Network</a:t>
            </a:r>
          </a:p>
        </p:txBody>
      </p:sp>
      <p:pic>
        <p:nvPicPr>
          <p:cNvPr id="615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01" y="5058613"/>
            <a:ext cx="749233" cy="63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</p:pic>
      <p:pic>
        <p:nvPicPr>
          <p:cNvPr id="615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7" y="4063201"/>
            <a:ext cx="749233" cy="63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</p:pic>
      <p:sp>
        <p:nvSpPr>
          <p:cNvPr id="10" name="Cloud"/>
          <p:cNvSpPr>
            <a:spLocks noChangeAspect="1" noEditPoints="1" noChangeArrowheads="1"/>
          </p:cNvSpPr>
          <p:nvPr/>
        </p:nvSpPr>
        <p:spPr bwMode="auto">
          <a:xfrm>
            <a:off x="3352800" y="2021793"/>
            <a:ext cx="1885950" cy="12636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0" dirty="0">
                <a:latin typeface="+mn-lt"/>
              </a:rPr>
              <a:t>Access Network</a:t>
            </a:r>
          </a:p>
        </p:txBody>
      </p:sp>
      <p:pic>
        <p:nvPicPr>
          <p:cNvPr id="6155" name="Picture 164" descr="base_station_gre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03" y="2378782"/>
            <a:ext cx="268264" cy="5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56" name="Gerade Verbindung 12"/>
          <p:cNvCxnSpPr>
            <a:cxnSpLocks noChangeShapeType="1"/>
            <a:endCxn id="83971" idx="0"/>
          </p:cNvCxnSpPr>
          <p:nvPr/>
        </p:nvCxnSpPr>
        <p:spPr bwMode="auto">
          <a:xfrm>
            <a:off x="2416108" y="4382307"/>
            <a:ext cx="942890" cy="40165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7" name="Gerade Verbindung 14"/>
          <p:cNvCxnSpPr>
            <a:cxnSpLocks noChangeShapeType="1"/>
            <a:endCxn id="83971" idx="0"/>
          </p:cNvCxnSpPr>
          <p:nvPr/>
        </p:nvCxnSpPr>
        <p:spPr bwMode="auto">
          <a:xfrm flipV="1">
            <a:off x="2701832" y="4783961"/>
            <a:ext cx="657166" cy="59375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8" name="Gerade Verbindung 16"/>
          <p:cNvCxnSpPr>
            <a:cxnSpLocks noChangeShapeType="1"/>
            <a:endCxn id="83971" idx="0"/>
          </p:cNvCxnSpPr>
          <p:nvPr/>
        </p:nvCxnSpPr>
        <p:spPr bwMode="auto">
          <a:xfrm rot="5400000" flipH="1" flipV="1">
            <a:off x="2705733" y="5119759"/>
            <a:ext cx="989061" cy="31747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159" name="Object 11"/>
          <p:cNvGraphicFramePr>
            <a:graphicFrameLocks noChangeAspect="1"/>
          </p:cNvGraphicFramePr>
          <p:nvPr/>
        </p:nvGraphicFramePr>
        <p:xfrm>
          <a:off x="3095496" y="4558525"/>
          <a:ext cx="455572" cy="582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" name="Visio" r:id="rId7" imgW="741787" imgH="947725" progId="Visio.Drawing.11">
                  <p:embed/>
                </p:oleObj>
              </mc:Choice>
              <mc:Fallback>
                <p:oleObj name="Visio" r:id="rId7" imgW="741787" imgH="947725" progId="Visio.Drawing.11">
                  <p:embed/>
                  <p:pic>
                    <p:nvPicPr>
                      <p:cNvPr id="615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496" y="4558525"/>
                        <a:ext cx="455572" cy="582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60" name="Picture 33" descr="pocketpc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079" y="2262094"/>
            <a:ext cx="260327" cy="30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113" descr="treo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17" y="2543203"/>
            <a:ext cx="403189" cy="33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2" name="Freeform 108"/>
          <p:cNvSpPr>
            <a:spLocks/>
          </p:cNvSpPr>
          <p:nvPr/>
        </p:nvSpPr>
        <p:spPr bwMode="auto">
          <a:xfrm rot="14042823" flipH="1" flipV="1">
            <a:off x="2881185" y="2386733"/>
            <a:ext cx="290527" cy="182546"/>
          </a:xfrm>
          <a:custGeom>
            <a:avLst/>
            <a:gdLst>
              <a:gd name="T0" fmla="*/ 0 w 672"/>
              <a:gd name="T1" fmla="*/ 2147483647 h 240"/>
              <a:gd name="T2" fmla="*/ 2147483647 w 672"/>
              <a:gd name="T3" fmla="*/ 2147483647 h 240"/>
              <a:gd name="T4" fmla="*/ 2147483647 w 672"/>
              <a:gd name="T5" fmla="*/ 2147483647 h 240"/>
              <a:gd name="T6" fmla="*/ 2147483647 w 672"/>
              <a:gd name="T7" fmla="*/ 0 h 240"/>
              <a:gd name="T8" fmla="*/ 2147483647 w 672"/>
              <a:gd name="T9" fmla="*/ 2147483647 h 240"/>
              <a:gd name="T10" fmla="*/ 2147483647 w 672"/>
              <a:gd name="T11" fmla="*/ 2147483647 h 240"/>
              <a:gd name="T12" fmla="*/ 0 w 672"/>
              <a:gd name="T13" fmla="*/ 2147483647 h 2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72"/>
              <a:gd name="T22" fmla="*/ 0 h 240"/>
              <a:gd name="T23" fmla="*/ 672 w 672"/>
              <a:gd name="T24" fmla="*/ 240 h 24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72" h="240">
                <a:moveTo>
                  <a:pt x="0" y="240"/>
                </a:moveTo>
                <a:lnTo>
                  <a:pt x="356" y="68"/>
                </a:lnTo>
                <a:lnTo>
                  <a:pt x="336" y="144"/>
                </a:lnTo>
                <a:lnTo>
                  <a:pt x="672" y="0"/>
                </a:lnTo>
                <a:lnTo>
                  <a:pt x="235" y="235"/>
                </a:lnTo>
                <a:lnTo>
                  <a:pt x="258" y="167"/>
                </a:lnTo>
                <a:lnTo>
                  <a:pt x="0" y="24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cxnSp>
        <p:nvCxnSpPr>
          <p:cNvPr id="6163" name="Gerade Verbindung 21"/>
          <p:cNvCxnSpPr>
            <a:cxnSpLocks noChangeShapeType="1"/>
          </p:cNvCxnSpPr>
          <p:nvPr/>
        </p:nvCxnSpPr>
        <p:spPr bwMode="auto">
          <a:xfrm rot="16200000" flipH="1">
            <a:off x="5106640" y="2880481"/>
            <a:ext cx="569941" cy="357156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64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293" y="3344031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38" y="2415297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6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38" y="4558527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67" name="Gerade Verbindung 26"/>
          <p:cNvCxnSpPr>
            <a:cxnSpLocks noChangeShapeType="1"/>
            <a:stCxn id="6166" idx="0"/>
          </p:cNvCxnSpPr>
          <p:nvPr/>
        </p:nvCxnSpPr>
        <p:spPr bwMode="auto">
          <a:xfrm flipV="1">
            <a:off x="5213034" y="3702824"/>
            <a:ext cx="357155" cy="85570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168" name="Object 4"/>
          <p:cNvGraphicFramePr>
            <a:graphicFrameLocks noChangeAspect="1"/>
          </p:cNvGraphicFramePr>
          <p:nvPr/>
        </p:nvGraphicFramePr>
        <p:xfrm>
          <a:off x="8381398" y="2047877"/>
          <a:ext cx="455571" cy="582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" name="Visio" r:id="rId12" imgW="741787" imgH="947725" progId="Visio.Drawing.11">
                  <p:embed/>
                </p:oleObj>
              </mc:Choice>
              <mc:Fallback>
                <p:oleObj name="Visio" r:id="rId12" imgW="741787" imgH="947725" progId="Visio.Drawing.11">
                  <p:embed/>
                  <p:pic>
                    <p:nvPicPr>
                      <p:cNvPr id="61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398" y="2047877"/>
                        <a:ext cx="455571" cy="582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69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32" y="2915385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70" name="Object 5"/>
          <p:cNvGraphicFramePr>
            <a:graphicFrameLocks noChangeAspect="1"/>
          </p:cNvGraphicFramePr>
          <p:nvPr/>
        </p:nvGraphicFramePr>
        <p:xfrm>
          <a:off x="8381396" y="2904718"/>
          <a:ext cx="455572" cy="582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6" name="Visio" r:id="rId13" imgW="741787" imgH="947725" progId="Visio.Drawing.11">
                  <p:embed/>
                </p:oleObj>
              </mc:Choice>
              <mc:Fallback>
                <p:oleObj name="Visio" r:id="rId13" imgW="741787" imgH="947725" progId="Visio.Drawing.11">
                  <p:embed/>
                  <p:pic>
                    <p:nvPicPr>
                      <p:cNvPr id="617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396" y="2904718"/>
                        <a:ext cx="455572" cy="5826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71" name="Gerade Verbindung 39"/>
          <p:cNvCxnSpPr>
            <a:cxnSpLocks noChangeShapeType="1"/>
          </p:cNvCxnSpPr>
          <p:nvPr/>
        </p:nvCxnSpPr>
        <p:spPr bwMode="auto">
          <a:xfrm flipH="1" flipV="1">
            <a:off x="7580526" y="3094782"/>
            <a:ext cx="800873" cy="37715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2" name="Gerade Verbindung 43"/>
          <p:cNvCxnSpPr>
            <a:cxnSpLocks noChangeShapeType="1"/>
            <a:endCxn id="6169" idx="3"/>
          </p:cNvCxnSpPr>
          <p:nvPr/>
        </p:nvCxnSpPr>
        <p:spPr bwMode="auto">
          <a:xfrm flipH="1">
            <a:off x="7687723" y="2543203"/>
            <a:ext cx="765109" cy="55157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91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631" y="3696671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92" name="Gerade Verbindung 39"/>
          <p:cNvCxnSpPr>
            <a:cxnSpLocks noChangeShapeType="1"/>
            <a:stCxn id="4" idx="1"/>
            <a:endCxn id="6166" idx="3"/>
          </p:cNvCxnSpPr>
          <p:nvPr/>
        </p:nvCxnSpPr>
        <p:spPr bwMode="auto">
          <a:xfrm flipH="1">
            <a:off x="5401927" y="4492166"/>
            <a:ext cx="2356430" cy="245756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Cloud"/>
          <p:cNvSpPr>
            <a:spLocks noChangeAspect="1" noEditPoints="1" noChangeArrowheads="1"/>
          </p:cNvSpPr>
          <p:nvPr/>
        </p:nvSpPr>
        <p:spPr bwMode="auto">
          <a:xfrm>
            <a:off x="7840184" y="4032693"/>
            <a:ext cx="2288264" cy="133011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0" dirty="0">
                <a:latin typeface="+mn-lt"/>
              </a:rPr>
              <a:t>Cloud / DC</a:t>
            </a:r>
          </a:p>
        </p:txBody>
      </p:sp>
      <p:cxnSp>
        <p:nvCxnSpPr>
          <p:cNvPr id="65" name="Gerade Verbindung 39"/>
          <p:cNvCxnSpPr>
            <a:cxnSpLocks noChangeShapeType="1"/>
            <a:endCxn id="6191" idx="2"/>
          </p:cNvCxnSpPr>
          <p:nvPr/>
        </p:nvCxnSpPr>
        <p:spPr bwMode="auto">
          <a:xfrm flipH="1" flipV="1">
            <a:off x="7580525" y="4055462"/>
            <a:ext cx="405638" cy="43343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4" name="Objekt 3"/>
          <p:cNvGraphicFramePr>
            <a:graphicFrameLocks noChangeAspect="1"/>
          </p:cNvGraphicFramePr>
          <p:nvPr/>
        </p:nvGraphicFramePr>
        <p:xfrm>
          <a:off x="7758359" y="4200860"/>
          <a:ext cx="455613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7" name="Visio" r:id="rId14" imgW="741787" imgH="947725" progId="Visio.Drawing.11">
                  <p:embed/>
                </p:oleObj>
              </mc:Choice>
              <mc:Fallback>
                <p:oleObj name="Visio" r:id="rId14" imgW="741787" imgH="947725" progId="Visio.Drawing.11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8359" y="4200860"/>
                        <a:ext cx="455613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" name="Picture 15" descr="C:\Users\hossfeld\AppData\Local\Microsoft\Windows\Temporary Internet Files\Content.IE5\48G8TW57\MC900439835[1]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858" y="2865409"/>
            <a:ext cx="713418" cy="72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6665670" y="4335031"/>
            <a:ext cx="418654" cy="39938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43" name="Rechteck 42"/>
          <p:cNvSpPr/>
          <p:nvPr/>
        </p:nvSpPr>
        <p:spPr>
          <a:xfrm>
            <a:off x="5316344" y="2845227"/>
            <a:ext cx="418654" cy="39938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44" name="Rechteck 43"/>
          <p:cNvSpPr/>
          <p:nvPr/>
        </p:nvSpPr>
        <p:spPr>
          <a:xfrm>
            <a:off x="2464245" y="4289192"/>
            <a:ext cx="418654" cy="39938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46" name="Rechteck 45"/>
          <p:cNvSpPr/>
          <p:nvPr/>
        </p:nvSpPr>
        <p:spPr>
          <a:xfrm>
            <a:off x="5772518" y="4529926"/>
            <a:ext cx="418654" cy="39938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IP</a:t>
            </a:r>
          </a:p>
        </p:txBody>
      </p:sp>
      <p:pic>
        <p:nvPicPr>
          <p:cNvPr id="48" name="Picture 2" descr="C:\Users\zinner\AppData\Local\Microsoft\Windows\Temporary Internet Files\Content.IE5\BI4M5EDT\MC900432637[1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43595" y="4784045"/>
            <a:ext cx="7921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16" descr="mse_corp_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8" y="3859304"/>
            <a:ext cx="377791" cy="3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Gerade Verbindung 39"/>
          <p:cNvCxnSpPr>
            <a:cxnSpLocks noChangeShapeType="1"/>
            <a:stCxn id="6191" idx="0"/>
            <a:endCxn id="6169" idx="2"/>
          </p:cNvCxnSpPr>
          <p:nvPr/>
        </p:nvCxnSpPr>
        <p:spPr bwMode="auto">
          <a:xfrm flipH="1" flipV="1">
            <a:off x="7498828" y="3274178"/>
            <a:ext cx="81699" cy="42249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Gerade Verbindung 39"/>
          <p:cNvCxnSpPr>
            <a:cxnSpLocks noChangeShapeType="1"/>
            <a:stCxn id="6191" idx="1"/>
            <a:endCxn id="49" idx="3"/>
          </p:cNvCxnSpPr>
          <p:nvPr/>
        </p:nvCxnSpPr>
        <p:spPr bwMode="auto">
          <a:xfrm flipH="1">
            <a:off x="6617807" y="3876068"/>
            <a:ext cx="773822" cy="16263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Gerade Verbindung 39"/>
          <p:cNvCxnSpPr>
            <a:cxnSpLocks noChangeShapeType="1"/>
            <a:stCxn id="49" idx="1"/>
            <a:endCxn id="6164" idx="3"/>
          </p:cNvCxnSpPr>
          <p:nvPr/>
        </p:nvCxnSpPr>
        <p:spPr bwMode="auto">
          <a:xfrm flipH="1" flipV="1">
            <a:off x="5759082" y="3523428"/>
            <a:ext cx="480934" cy="51527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4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433" y="5419026"/>
            <a:ext cx="749233" cy="63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</p:pic>
      <p:pic>
        <p:nvPicPr>
          <p:cNvPr id="10251" name="Picture 11" descr="Publikum, Fußball, Stadion, Fußballstadi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522" y="5540074"/>
            <a:ext cx="2309319" cy="106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9966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1 0.02061 L -0.45347 0.025 L -0.54774 0.0919 " pathEditMode="relative" ptsTypes="AA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-0.24011 0.0206 L -0.45348 0.025 L -0.54775 0.09189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96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81481E-6 L -0.24011 0.02061 L -0.45347 0.025 L -0.54775 0.0919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96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-0.2401 0.02061 L -0.45347 0.025 L -0.54774 0.0919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96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Level of abstraction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CFF07E-CC1D-443C-B5A2-25E00786D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Concepts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512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Abstraction Layering of Performance Analysis Techniques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83FF08-86B9-4FB2-A568-1C63D6DAB0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165" y="845191"/>
            <a:ext cx="9395670" cy="5167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020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B6F888-B6B6-4E4F-A100-44E51627C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14</a:t>
            </a:fld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7776445" y="3575311"/>
            <a:ext cx="219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0">
                <a:solidFill>
                  <a:srgbClr val="1A171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(formal) model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C73EB3C-3DE2-4586-9E26-C5FF42D7DE7E}"/>
              </a:ext>
            </a:extLst>
          </p:cNvPr>
          <p:cNvSpPr/>
          <p:nvPr/>
        </p:nvSpPr>
        <p:spPr bwMode="auto">
          <a:xfrm>
            <a:off x="2381992" y="3558746"/>
            <a:ext cx="2822400" cy="720000"/>
          </a:xfrm>
          <a:prstGeom prst="rect">
            <a:avLst/>
          </a:prstGeom>
          <a:solidFill>
            <a:srgbClr val="CCECFF"/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b="0" dirty="0">
                <a:solidFill>
                  <a:srgbClr val="1A171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 </a:t>
            </a:r>
            <a:r>
              <a:rPr lang="de-DE" sz="2000" b="0" dirty="0" err="1">
                <a:solidFill>
                  <a:srgbClr val="1A171B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system</a:t>
            </a:r>
            <a:endParaRPr lang="de-DE" sz="2000" b="0" dirty="0">
              <a:solidFill>
                <a:srgbClr val="1A171B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130DFD1B-EFC2-4687-85FF-8A45E73C6E0D}"/>
              </a:ext>
            </a:extLst>
          </p:cNvPr>
          <p:cNvSpPr/>
          <p:nvPr/>
        </p:nvSpPr>
        <p:spPr bwMode="auto">
          <a:xfrm>
            <a:off x="2381992" y="5234657"/>
            <a:ext cx="2822400" cy="720000"/>
          </a:xfrm>
          <a:prstGeom prst="rect">
            <a:avLst/>
          </a:prstGeom>
          <a:solidFill>
            <a:srgbClr val="CCECFF"/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de-DE" sz="2000" b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real-</a:t>
            </a:r>
            <a:r>
              <a:rPr lang="de-DE" sz="2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world</a:t>
            </a:r>
            <a:r>
              <a:rPr lang="de-DE" sz="2000" b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de-DE" sz="2000" b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DE" sz="2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answer</a:t>
            </a:r>
            <a:endParaRPr lang="de-DE" sz="2000" b="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65C338C-3227-417B-9AD5-03F50088C76C}"/>
              </a:ext>
            </a:extLst>
          </p:cNvPr>
          <p:cNvSpPr/>
          <p:nvPr/>
        </p:nvSpPr>
        <p:spPr bwMode="auto">
          <a:xfrm>
            <a:off x="7173353" y="3558746"/>
            <a:ext cx="2822400" cy="720000"/>
          </a:xfrm>
          <a:prstGeom prst="rect">
            <a:avLst/>
          </a:prstGeom>
          <a:solidFill>
            <a:srgbClr val="FFFFCC"/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b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(formal) </a:t>
            </a:r>
            <a:r>
              <a:rPr lang="de-DE" sz="2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</a:t>
            </a:r>
            <a:endParaRPr lang="de-DE" sz="2000" b="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BDDE2E9-F6BB-440C-B388-B75CEF9102F3}"/>
              </a:ext>
            </a:extLst>
          </p:cNvPr>
          <p:cNvSpPr/>
          <p:nvPr/>
        </p:nvSpPr>
        <p:spPr bwMode="auto">
          <a:xfrm>
            <a:off x="7173353" y="5234657"/>
            <a:ext cx="2822400" cy="720000"/>
          </a:xfrm>
          <a:prstGeom prst="rect">
            <a:avLst/>
          </a:prstGeom>
          <a:solidFill>
            <a:srgbClr val="FFFFCC"/>
          </a:solidFill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de-DE" sz="2000" b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de-DE" sz="2000" b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2000" b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formal </a:t>
            </a:r>
            <a:r>
              <a:rPr lang="de-DE" sz="2000" b="0" dirty="0" err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</a:t>
            </a:r>
            <a:endParaRPr lang="de-DE" sz="2000" b="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D7EEC20-2BE1-41FF-8B85-1FAF40B1144F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 bwMode="auto">
          <a:xfrm>
            <a:off x="5204394" y="3918746"/>
            <a:ext cx="19689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023F5F44-599D-41FF-BF98-32C55F9EA04D}"/>
              </a:ext>
            </a:extLst>
          </p:cNvPr>
          <p:cNvSpPr txBox="1"/>
          <p:nvPr/>
        </p:nvSpPr>
        <p:spPr>
          <a:xfrm>
            <a:off x="5399010" y="3624238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abstraction</a:t>
            </a:r>
            <a:endParaRPr lang="de-DE" sz="1600" b="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6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specification</a:t>
            </a:r>
            <a:endParaRPr lang="de-DE" sz="2000" b="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5F3BDD9F-0250-48FF-A265-003B95B00C23}"/>
              </a:ext>
            </a:extLst>
          </p:cNvPr>
          <p:cNvSpPr txBox="1"/>
          <p:nvPr/>
        </p:nvSpPr>
        <p:spPr>
          <a:xfrm>
            <a:off x="5110978" y="5288026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interpretation</a:t>
            </a:r>
            <a:endParaRPr lang="de-DE" sz="1600" b="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6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transformation</a:t>
            </a:r>
            <a:endParaRPr lang="de-DE" sz="1600" b="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49668F8-AEB1-466B-8455-F3B7077E723A}"/>
              </a:ext>
            </a:extLst>
          </p:cNvPr>
          <p:cNvCxnSpPr>
            <a:cxnSpLocks/>
            <a:stCxn id="64" idx="1"/>
            <a:endCxn id="62" idx="3"/>
          </p:cNvCxnSpPr>
          <p:nvPr/>
        </p:nvCxnSpPr>
        <p:spPr bwMode="auto">
          <a:xfrm flipH="1">
            <a:off x="5204394" y="5594657"/>
            <a:ext cx="19689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8A30626A-B551-4EE5-AA95-90E3C54FB88A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 bwMode="auto">
          <a:xfrm>
            <a:off x="8584553" y="4278748"/>
            <a:ext cx="0" cy="95591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C3826156-E385-4D7F-973F-2300E4014E6B}"/>
              </a:ext>
            </a:extLst>
          </p:cNvPr>
          <p:cNvSpPr txBox="1"/>
          <p:nvPr/>
        </p:nvSpPr>
        <p:spPr>
          <a:xfrm>
            <a:off x="6172200" y="4437411"/>
            <a:ext cx="2403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solidFill>
                  <a:schemeClr val="accent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</a:t>
            </a:r>
          </a:p>
          <a:p>
            <a:pPr algn="r"/>
            <a:r>
              <a:rPr lang="de-DE" sz="2000" dirty="0" err="1">
                <a:solidFill>
                  <a:schemeClr val="accent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de-DE" sz="2000" dirty="0">
              <a:solidFill>
                <a:schemeClr val="accent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AD14AA31-517A-4F72-AF3F-EA884A96754D}"/>
              </a:ext>
            </a:extLst>
          </p:cNvPr>
          <p:cNvSpPr/>
          <p:nvPr/>
        </p:nvSpPr>
        <p:spPr>
          <a:xfrm>
            <a:off x="990600" y="832990"/>
            <a:ext cx="52284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</a:t>
            </a:r>
            <a:r>
              <a:rPr lang="de-DE" sz="2000" dirty="0" err="1">
                <a:solidFill>
                  <a:schemeClr val="accent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world</a:t>
            </a:r>
            <a:r>
              <a:rPr lang="de-DE" sz="2000" dirty="0">
                <a:solidFill>
                  <a:schemeClr val="accent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dirty="0" err="1">
                <a:solidFill>
                  <a:schemeClr val="accent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problems</a:t>
            </a:r>
            <a:r>
              <a:rPr lang="de-DE" sz="2000" dirty="0">
                <a:solidFill>
                  <a:schemeClr val="accent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DE" sz="2000" dirty="0" err="1">
                <a:solidFill>
                  <a:schemeClr val="accent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de-DE" sz="2000" dirty="0">
              <a:solidFill>
                <a:schemeClr val="accent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480FEA04-2AA2-4436-9F4A-A513DB9F028A}"/>
              </a:ext>
            </a:extLst>
          </p:cNvPr>
          <p:cNvGrpSpPr/>
          <p:nvPr/>
        </p:nvGrpSpPr>
        <p:grpSpPr>
          <a:xfrm>
            <a:off x="7173353" y="1396655"/>
            <a:ext cx="2821220" cy="1602546"/>
            <a:chOff x="5218273" y="1396655"/>
            <a:chExt cx="2821220" cy="1602546"/>
          </a:xfrm>
          <a:solidFill>
            <a:srgbClr val="FFFFCC"/>
          </a:solidFill>
        </p:grpSpPr>
        <p:sp>
          <p:nvSpPr>
            <p:cNvPr id="105" name="Rectangle 1058">
              <a:extLst>
                <a:ext uri="{FF2B5EF4-FFF2-40B4-BE49-F238E27FC236}">
                  <a16:creationId xmlns:a16="http://schemas.microsoft.com/office/drawing/2014/main" id="{CAF880C6-064F-453B-9D64-624470E56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273" y="1396655"/>
              <a:ext cx="2821220" cy="160254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1425A5F6-304C-499D-A95F-34D656E3C43C}"/>
                </a:ext>
              </a:extLst>
            </p:cNvPr>
            <p:cNvGrpSpPr/>
            <p:nvPr/>
          </p:nvGrpSpPr>
          <p:grpSpPr>
            <a:xfrm>
              <a:off x="5275765" y="1874142"/>
              <a:ext cx="2763728" cy="666709"/>
              <a:chOff x="5275765" y="2092443"/>
              <a:chExt cx="2763728" cy="448408"/>
            </a:xfrm>
            <a:grpFill/>
          </p:grpSpPr>
          <p:sp>
            <p:nvSpPr>
              <p:cNvPr id="89" name="Line 1042">
                <a:extLst>
                  <a:ext uri="{FF2B5EF4-FFF2-40B4-BE49-F238E27FC236}">
                    <a16:creationId xmlns:a16="http://schemas.microsoft.com/office/drawing/2014/main" id="{3F25319C-5061-4D0A-AB36-EE5CE20F8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78810" y="2127612"/>
                <a:ext cx="1056543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0" name="Line 1043">
                <a:extLst>
                  <a:ext uri="{FF2B5EF4-FFF2-40B4-BE49-F238E27FC236}">
                    <a16:creationId xmlns:a16="http://schemas.microsoft.com/office/drawing/2014/main" id="{EC107999-6182-4C14-ADD6-502F408338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5353" y="2127612"/>
                <a:ext cx="0" cy="360485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1" name="Line 1044">
                <a:extLst>
                  <a:ext uri="{FF2B5EF4-FFF2-40B4-BE49-F238E27FC236}">
                    <a16:creationId xmlns:a16="http://schemas.microsoft.com/office/drawing/2014/main" id="{282F546D-AD8E-4993-80ED-8B67CBC56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78810" y="2488096"/>
                <a:ext cx="1056543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2" name="Line 1045">
                <a:extLst>
                  <a:ext uri="{FF2B5EF4-FFF2-40B4-BE49-F238E27FC236}">
                    <a16:creationId xmlns:a16="http://schemas.microsoft.com/office/drawing/2014/main" id="{C1E0A015-3F5E-4E1E-92E9-5BC4DD6ECC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1262" y="2224327"/>
                <a:ext cx="0" cy="211015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Line 1046">
                <a:extLst>
                  <a:ext uri="{FF2B5EF4-FFF2-40B4-BE49-F238E27FC236}">
                    <a16:creationId xmlns:a16="http://schemas.microsoft.com/office/drawing/2014/main" id="{F067C400-0E39-410E-B5B4-91ABEECEB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24125" y="2224327"/>
                <a:ext cx="0" cy="211015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4" name="Line 1047">
                <a:extLst>
                  <a:ext uri="{FF2B5EF4-FFF2-40B4-BE49-F238E27FC236}">
                    <a16:creationId xmlns:a16="http://schemas.microsoft.com/office/drawing/2014/main" id="{3A90F873-6EC0-4B7F-9782-67EC40746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05782" y="2224327"/>
                <a:ext cx="0" cy="211015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Oval 1048">
                <a:extLst>
                  <a:ext uri="{FF2B5EF4-FFF2-40B4-BE49-F238E27FC236}">
                    <a16:creationId xmlns:a16="http://schemas.microsoft.com/office/drawing/2014/main" id="{509C2070-C2D7-4590-A746-6E5091495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3260" y="2092443"/>
                <a:ext cx="485042" cy="44840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6" name="Line 1049">
                <a:extLst>
                  <a:ext uri="{FF2B5EF4-FFF2-40B4-BE49-F238E27FC236}">
                    <a16:creationId xmlns:a16="http://schemas.microsoft.com/office/drawing/2014/main" id="{7A631520-2C6D-47B2-B88C-5BA0B3486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75765" y="2312969"/>
                <a:ext cx="442011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7" name="Line 1050">
                <a:extLst>
                  <a:ext uri="{FF2B5EF4-FFF2-40B4-BE49-F238E27FC236}">
                    <a16:creationId xmlns:a16="http://schemas.microsoft.com/office/drawing/2014/main" id="{F48BAF69-75C5-4929-B292-03FCF36A85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44248" y="2312969"/>
                <a:ext cx="395245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35BB3EB7-7380-4081-9D48-82D72CA2E429}"/>
                </a:ext>
              </a:extLst>
            </p:cNvPr>
            <p:cNvGrpSpPr/>
            <p:nvPr/>
          </p:nvGrpSpPr>
          <p:grpSpPr>
            <a:xfrm>
              <a:off x="7837312" y="1893703"/>
              <a:ext cx="202181" cy="272451"/>
              <a:chOff x="7685082" y="5490255"/>
              <a:chExt cx="423089" cy="570137"/>
            </a:xfrm>
            <a:grpFill/>
          </p:grpSpPr>
          <p:sp>
            <p:nvSpPr>
              <p:cNvPr id="151" name="Ellipse 150">
                <a:extLst>
                  <a:ext uri="{FF2B5EF4-FFF2-40B4-BE49-F238E27FC236}">
                    <a16:creationId xmlns:a16="http://schemas.microsoft.com/office/drawing/2014/main" id="{396A9B94-80B8-4648-8512-9A29F3D340BB}"/>
                  </a:ext>
                </a:extLst>
              </p:cNvPr>
              <p:cNvSpPr/>
              <p:nvPr/>
            </p:nvSpPr>
            <p:spPr>
              <a:xfrm>
                <a:off x="7812360" y="5490255"/>
                <a:ext cx="144016" cy="14401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02BD1657-8CCE-4726-AEDB-D8D4F8F39AB3}"/>
                  </a:ext>
                </a:extLst>
              </p:cNvPr>
              <p:cNvCxnSpPr>
                <a:stCxn id="151" idx="4"/>
              </p:cNvCxnSpPr>
              <p:nvPr/>
            </p:nvCxnSpPr>
            <p:spPr>
              <a:xfrm>
                <a:off x="7884368" y="5634271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E059C45D-AC18-413E-820C-7B782C7D794C}"/>
                  </a:ext>
                </a:extLst>
              </p:cNvPr>
              <p:cNvCxnSpPr/>
              <p:nvPr/>
            </p:nvCxnSpPr>
            <p:spPr>
              <a:xfrm rot="2700000">
                <a:off x="7803086" y="5848914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Gerader Verbinder 153">
                <a:extLst>
                  <a:ext uri="{FF2B5EF4-FFF2-40B4-BE49-F238E27FC236}">
                    <a16:creationId xmlns:a16="http://schemas.microsoft.com/office/drawing/2014/main" id="{FD6157BE-2EF1-4D7C-9EAB-983717A28BF3}"/>
                  </a:ext>
                </a:extLst>
              </p:cNvPr>
              <p:cNvCxnSpPr/>
              <p:nvPr/>
            </p:nvCxnSpPr>
            <p:spPr>
              <a:xfrm rot="18900000">
                <a:off x="7965647" y="5830498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Gerader Verbinder 154">
                <a:extLst>
                  <a:ext uri="{FF2B5EF4-FFF2-40B4-BE49-F238E27FC236}">
                    <a16:creationId xmlns:a16="http://schemas.microsoft.com/office/drawing/2014/main" id="{F8A4A87B-587E-4265-B3A8-4C66FE3180B0}"/>
                  </a:ext>
                </a:extLst>
              </p:cNvPr>
              <p:cNvCxnSpPr/>
              <p:nvPr/>
            </p:nvCxnSpPr>
            <p:spPr>
              <a:xfrm rot="3600000">
                <a:off x="7800029" y="5647757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Gerader Verbinder 155">
                <a:extLst>
                  <a:ext uri="{FF2B5EF4-FFF2-40B4-BE49-F238E27FC236}">
                    <a16:creationId xmlns:a16="http://schemas.microsoft.com/office/drawing/2014/main" id="{190BA74B-56FC-4F79-B67C-A27841638B28}"/>
                  </a:ext>
                </a:extLst>
              </p:cNvPr>
              <p:cNvCxnSpPr/>
              <p:nvPr/>
            </p:nvCxnSpPr>
            <p:spPr>
              <a:xfrm rot="18000000" flipV="1">
                <a:off x="7993224" y="5660543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290001DC-37F9-4D06-A659-A7DCC5D4734A}"/>
                </a:ext>
              </a:extLst>
            </p:cNvPr>
            <p:cNvGrpSpPr/>
            <p:nvPr/>
          </p:nvGrpSpPr>
          <p:grpSpPr>
            <a:xfrm>
              <a:off x="5331910" y="1869968"/>
              <a:ext cx="202181" cy="272451"/>
              <a:chOff x="7685082" y="5490255"/>
              <a:chExt cx="423089" cy="570137"/>
            </a:xfrm>
            <a:grpFill/>
          </p:grpSpPr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E9CAB8B5-3312-4BB2-9C31-2843C5057524}"/>
                  </a:ext>
                </a:extLst>
              </p:cNvPr>
              <p:cNvSpPr/>
              <p:nvPr/>
            </p:nvSpPr>
            <p:spPr>
              <a:xfrm>
                <a:off x="7812360" y="5490255"/>
                <a:ext cx="144016" cy="14401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59" name="Gerader Verbinder 158">
                <a:extLst>
                  <a:ext uri="{FF2B5EF4-FFF2-40B4-BE49-F238E27FC236}">
                    <a16:creationId xmlns:a16="http://schemas.microsoft.com/office/drawing/2014/main" id="{9F048F19-DAF7-46CE-A697-D4D98DD0A841}"/>
                  </a:ext>
                </a:extLst>
              </p:cNvPr>
              <p:cNvCxnSpPr>
                <a:stCxn id="158" idx="4"/>
              </p:cNvCxnSpPr>
              <p:nvPr/>
            </p:nvCxnSpPr>
            <p:spPr>
              <a:xfrm>
                <a:off x="7884368" y="5634271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Gerader Verbinder 159">
                <a:extLst>
                  <a:ext uri="{FF2B5EF4-FFF2-40B4-BE49-F238E27FC236}">
                    <a16:creationId xmlns:a16="http://schemas.microsoft.com/office/drawing/2014/main" id="{E1F7A5E7-98B6-4F72-8127-E6968A5E7074}"/>
                  </a:ext>
                </a:extLst>
              </p:cNvPr>
              <p:cNvCxnSpPr/>
              <p:nvPr/>
            </p:nvCxnSpPr>
            <p:spPr>
              <a:xfrm rot="2700000">
                <a:off x="7803086" y="5848914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Gerader Verbinder 160">
                <a:extLst>
                  <a:ext uri="{FF2B5EF4-FFF2-40B4-BE49-F238E27FC236}">
                    <a16:creationId xmlns:a16="http://schemas.microsoft.com/office/drawing/2014/main" id="{E60DBCE0-DCB4-4312-B320-CBC8E0FAF3D6}"/>
                  </a:ext>
                </a:extLst>
              </p:cNvPr>
              <p:cNvCxnSpPr/>
              <p:nvPr/>
            </p:nvCxnSpPr>
            <p:spPr>
              <a:xfrm rot="18900000">
                <a:off x="7965647" y="5830498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Gerader Verbinder 161">
                <a:extLst>
                  <a:ext uri="{FF2B5EF4-FFF2-40B4-BE49-F238E27FC236}">
                    <a16:creationId xmlns:a16="http://schemas.microsoft.com/office/drawing/2014/main" id="{527782EF-9460-4E8D-9E7A-473F25086F95}"/>
                  </a:ext>
                </a:extLst>
              </p:cNvPr>
              <p:cNvCxnSpPr/>
              <p:nvPr/>
            </p:nvCxnSpPr>
            <p:spPr>
              <a:xfrm rot="3600000">
                <a:off x="7800029" y="5647757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Gerader Verbinder 162">
                <a:extLst>
                  <a:ext uri="{FF2B5EF4-FFF2-40B4-BE49-F238E27FC236}">
                    <a16:creationId xmlns:a16="http://schemas.microsoft.com/office/drawing/2014/main" id="{AFCC7705-9A63-4C4B-BEC9-17CB12912BAB}"/>
                  </a:ext>
                </a:extLst>
              </p:cNvPr>
              <p:cNvCxnSpPr/>
              <p:nvPr/>
            </p:nvCxnSpPr>
            <p:spPr>
              <a:xfrm rot="18000000" flipV="1">
                <a:off x="7993224" y="5660543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9E1E2330-23F3-40A8-A3F5-89F7C27D05F5}"/>
                </a:ext>
              </a:extLst>
            </p:cNvPr>
            <p:cNvGrpSpPr/>
            <p:nvPr/>
          </p:nvGrpSpPr>
          <p:grpSpPr>
            <a:xfrm>
              <a:off x="7256131" y="2065830"/>
              <a:ext cx="202181" cy="272451"/>
              <a:chOff x="7685082" y="5490255"/>
              <a:chExt cx="423089" cy="570137"/>
            </a:xfrm>
            <a:grpFill/>
          </p:grpSpPr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7708111-9B15-497A-8678-A71D228B7B8B}"/>
                  </a:ext>
                </a:extLst>
              </p:cNvPr>
              <p:cNvSpPr/>
              <p:nvPr/>
            </p:nvSpPr>
            <p:spPr>
              <a:xfrm>
                <a:off x="7812360" y="5490255"/>
                <a:ext cx="144016" cy="14401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66" name="Gerader Verbinder 165">
                <a:extLst>
                  <a:ext uri="{FF2B5EF4-FFF2-40B4-BE49-F238E27FC236}">
                    <a16:creationId xmlns:a16="http://schemas.microsoft.com/office/drawing/2014/main" id="{5F83D0C3-0037-4889-B515-A5A11B077585}"/>
                  </a:ext>
                </a:extLst>
              </p:cNvPr>
              <p:cNvCxnSpPr>
                <a:stCxn id="165" idx="4"/>
              </p:cNvCxnSpPr>
              <p:nvPr/>
            </p:nvCxnSpPr>
            <p:spPr>
              <a:xfrm>
                <a:off x="7884368" y="5634271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Gerader Verbinder 166">
                <a:extLst>
                  <a:ext uri="{FF2B5EF4-FFF2-40B4-BE49-F238E27FC236}">
                    <a16:creationId xmlns:a16="http://schemas.microsoft.com/office/drawing/2014/main" id="{56C4B058-AB39-4874-AACB-01373244C91C}"/>
                  </a:ext>
                </a:extLst>
              </p:cNvPr>
              <p:cNvCxnSpPr/>
              <p:nvPr/>
            </p:nvCxnSpPr>
            <p:spPr>
              <a:xfrm rot="2700000">
                <a:off x="7803086" y="5848914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Gerader Verbinder 167">
                <a:extLst>
                  <a:ext uri="{FF2B5EF4-FFF2-40B4-BE49-F238E27FC236}">
                    <a16:creationId xmlns:a16="http://schemas.microsoft.com/office/drawing/2014/main" id="{6DC9191F-232E-4F11-ABE7-A0532D2D40D7}"/>
                  </a:ext>
                </a:extLst>
              </p:cNvPr>
              <p:cNvCxnSpPr/>
              <p:nvPr/>
            </p:nvCxnSpPr>
            <p:spPr>
              <a:xfrm rot="18900000">
                <a:off x="7965647" y="5830498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Gerader Verbinder 168">
                <a:extLst>
                  <a:ext uri="{FF2B5EF4-FFF2-40B4-BE49-F238E27FC236}">
                    <a16:creationId xmlns:a16="http://schemas.microsoft.com/office/drawing/2014/main" id="{D27E7F6E-B5E8-4CC6-8443-8C852A0AF42A}"/>
                  </a:ext>
                </a:extLst>
              </p:cNvPr>
              <p:cNvCxnSpPr/>
              <p:nvPr/>
            </p:nvCxnSpPr>
            <p:spPr>
              <a:xfrm rot="3600000">
                <a:off x="7800029" y="5647757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A276E166-4D7B-4654-BEFC-D9CC2B410A59}"/>
                  </a:ext>
                </a:extLst>
              </p:cNvPr>
              <p:cNvCxnSpPr/>
              <p:nvPr/>
            </p:nvCxnSpPr>
            <p:spPr>
              <a:xfrm rot="18000000" flipV="1">
                <a:off x="7993224" y="5660543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EAFBB0D4-E474-4257-9EB8-7207541378F5}"/>
                </a:ext>
              </a:extLst>
            </p:cNvPr>
            <p:cNvGrpSpPr/>
            <p:nvPr/>
          </p:nvGrpSpPr>
          <p:grpSpPr>
            <a:xfrm>
              <a:off x="6661035" y="2083278"/>
              <a:ext cx="202181" cy="272451"/>
              <a:chOff x="7685082" y="5490255"/>
              <a:chExt cx="423089" cy="570137"/>
            </a:xfrm>
            <a:grpFill/>
          </p:grpSpPr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7B63231-A9CD-4FD7-865A-3A00568FC444}"/>
                  </a:ext>
                </a:extLst>
              </p:cNvPr>
              <p:cNvSpPr/>
              <p:nvPr/>
            </p:nvSpPr>
            <p:spPr>
              <a:xfrm>
                <a:off x="7812360" y="5490255"/>
                <a:ext cx="144016" cy="14401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8B081A5-9133-4954-9936-DD8A78089652}"/>
                  </a:ext>
                </a:extLst>
              </p:cNvPr>
              <p:cNvCxnSpPr>
                <a:stCxn id="172" idx="4"/>
              </p:cNvCxnSpPr>
              <p:nvPr/>
            </p:nvCxnSpPr>
            <p:spPr>
              <a:xfrm>
                <a:off x="7884368" y="5634271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0DF78FF-3D0D-41B6-B54C-51A23F0B47C4}"/>
                  </a:ext>
                </a:extLst>
              </p:cNvPr>
              <p:cNvCxnSpPr/>
              <p:nvPr/>
            </p:nvCxnSpPr>
            <p:spPr>
              <a:xfrm rot="2700000">
                <a:off x="7803086" y="5848914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744C90A8-54DC-4F79-A0FD-51CF968AAAD0}"/>
                  </a:ext>
                </a:extLst>
              </p:cNvPr>
              <p:cNvCxnSpPr/>
              <p:nvPr/>
            </p:nvCxnSpPr>
            <p:spPr>
              <a:xfrm rot="18900000">
                <a:off x="7965647" y="5830498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52BD7852-F52A-44D7-8CB0-DB9B9FA0B908}"/>
                  </a:ext>
                </a:extLst>
              </p:cNvPr>
              <p:cNvCxnSpPr/>
              <p:nvPr/>
            </p:nvCxnSpPr>
            <p:spPr>
              <a:xfrm rot="3600000">
                <a:off x="7800029" y="5647757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B6A71C2D-4611-4405-822F-8833F35FB094}"/>
                  </a:ext>
                </a:extLst>
              </p:cNvPr>
              <p:cNvCxnSpPr/>
              <p:nvPr/>
            </p:nvCxnSpPr>
            <p:spPr>
              <a:xfrm rot="18000000" flipV="1">
                <a:off x="7993224" y="5660543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6B312DD5-A07D-4276-B2AF-71A04F4C8713}"/>
                </a:ext>
              </a:extLst>
            </p:cNvPr>
            <p:cNvGrpSpPr/>
            <p:nvPr/>
          </p:nvGrpSpPr>
          <p:grpSpPr>
            <a:xfrm>
              <a:off x="6435053" y="2057093"/>
              <a:ext cx="202181" cy="272451"/>
              <a:chOff x="7685082" y="5490255"/>
              <a:chExt cx="423089" cy="570137"/>
            </a:xfrm>
            <a:grpFill/>
          </p:grpSpPr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4EE69CB4-FFE3-4F80-A176-DA8044C2A615}"/>
                  </a:ext>
                </a:extLst>
              </p:cNvPr>
              <p:cNvSpPr/>
              <p:nvPr/>
            </p:nvSpPr>
            <p:spPr>
              <a:xfrm>
                <a:off x="7812360" y="5490255"/>
                <a:ext cx="144016" cy="14401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4276C5D4-A345-4D6A-A812-D812FF966A1D}"/>
                  </a:ext>
                </a:extLst>
              </p:cNvPr>
              <p:cNvCxnSpPr>
                <a:stCxn id="179" idx="4"/>
              </p:cNvCxnSpPr>
              <p:nvPr/>
            </p:nvCxnSpPr>
            <p:spPr>
              <a:xfrm>
                <a:off x="7884368" y="5634271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CDB33E78-97C2-4604-8C0C-92EFFF154913}"/>
                  </a:ext>
                </a:extLst>
              </p:cNvPr>
              <p:cNvCxnSpPr/>
              <p:nvPr/>
            </p:nvCxnSpPr>
            <p:spPr>
              <a:xfrm rot="2700000">
                <a:off x="7803086" y="5848914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28B87CDE-44D4-41E2-8310-D3705133334A}"/>
                  </a:ext>
                </a:extLst>
              </p:cNvPr>
              <p:cNvCxnSpPr/>
              <p:nvPr/>
            </p:nvCxnSpPr>
            <p:spPr>
              <a:xfrm rot="18900000">
                <a:off x="7965647" y="5830498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2A62BFB6-412F-4EC5-9B3B-2258BD06C1BA}"/>
                  </a:ext>
                </a:extLst>
              </p:cNvPr>
              <p:cNvCxnSpPr/>
              <p:nvPr/>
            </p:nvCxnSpPr>
            <p:spPr>
              <a:xfrm rot="3600000">
                <a:off x="7800029" y="5647757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71B450E1-2435-4A92-83F3-2E8B56B4D712}"/>
                  </a:ext>
                </a:extLst>
              </p:cNvPr>
              <p:cNvCxnSpPr/>
              <p:nvPr/>
            </p:nvCxnSpPr>
            <p:spPr>
              <a:xfrm rot="18000000" flipV="1">
                <a:off x="7993224" y="5660543"/>
                <a:ext cx="0" cy="229894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6E7E45E9-377A-404F-A159-B0CC8DDE143B}"/>
              </a:ext>
            </a:extLst>
          </p:cNvPr>
          <p:cNvCxnSpPr>
            <a:cxnSpLocks/>
            <a:stCxn id="62" idx="0"/>
            <a:endCxn id="61" idx="2"/>
          </p:cNvCxnSpPr>
          <p:nvPr/>
        </p:nvCxnSpPr>
        <p:spPr bwMode="auto">
          <a:xfrm flipV="1">
            <a:off x="3793192" y="4278748"/>
            <a:ext cx="0" cy="95591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91" name="Textfeld 190">
            <a:extLst>
              <a:ext uri="{FF2B5EF4-FFF2-40B4-BE49-F238E27FC236}">
                <a16:creationId xmlns:a16="http://schemas.microsoft.com/office/drawing/2014/main" id="{8D896B00-CC65-4A8C-832B-8E332F117E64}"/>
              </a:ext>
            </a:extLst>
          </p:cNvPr>
          <p:cNvSpPr txBox="1"/>
          <p:nvPr/>
        </p:nvSpPr>
        <p:spPr>
          <a:xfrm>
            <a:off x="2152066" y="4527521"/>
            <a:ext cx="162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8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de-DE" sz="1800" b="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9" t="17407" r="37778"/>
          <a:stretch/>
        </p:blipFill>
        <p:spPr>
          <a:xfrm rot="5400000">
            <a:off x="2545424" y="224743"/>
            <a:ext cx="2286000" cy="4248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98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1" grpId="0" animBg="1"/>
      <p:bldP spid="62" grpId="0" animBg="1"/>
      <p:bldP spid="63" grpId="0" animBg="1"/>
      <p:bldP spid="64" grpId="0" animBg="1"/>
      <p:bldP spid="66" grpId="0"/>
      <p:bldP spid="67" grpId="0"/>
      <p:bldP spid="70" grpId="0"/>
      <p:bldP spid="1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Single-stage queueing systems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CFF07E-CC1D-443C-B5A2-25E00786D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Kendall‘s Notation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22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Single-Stage Queueing Models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642361D-12E4-492D-ABA0-73BE5EF6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>
                <a:solidFill>
                  <a:schemeClr val="accent5"/>
                </a:solidFill>
              </a:rPr>
              <a:t>Single-stage: </a:t>
            </a:r>
            <a:r>
              <a:rPr lang="en-US" noProof="0" dirty="0"/>
              <a:t>Jobs or customers arrive at the queue, get processed, and leave the system.</a:t>
            </a:r>
            <a:endParaRPr lang="en-US" b="1" noProof="0" dirty="0">
              <a:solidFill>
                <a:schemeClr val="accent5"/>
              </a:solidFill>
            </a:endParaRPr>
          </a:p>
          <a:p>
            <a:endParaRPr lang="en-US" b="1" noProof="0" dirty="0">
              <a:solidFill>
                <a:schemeClr val="accent5"/>
              </a:solidFill>
            </a:endParaRPr>
          </a:p>
          <a:p>
            <a:r>
              <a:rPr lang="en-US" noProof="0" dirty="0"/>
              <a:t>Queueing model requires the definition of the following components:</a:t>
            </a:r>
          </a:p>
          <a:p>
            <a:pPr lvl="1"/>
            <a:r>
              <a:rPr lang="en-US" b="1" noProof="0" dirty="0">
                <a:solidFill>
                  <a:schemeClr val="accent5"/>
                </a:solidFill>
              </a:rPr>
              <a:t>Traffic sources</a:t>
            </a:r>
            <a:r>
              <a:rPr lang="en-US" i="1" noProof="0" dirty="0"/>
              <a:t> </a:t>
            </a:r>
            <a:r>
              <a:rPr lang="en-US" noProof="0" dirty="0"/>
              <a:t>and associated random </a:t>
            </a:r>
            <a:r>
              <a:rPr lang="en-US" b="1" noProof="0" dirty="0">
                <a:solidFill>
                  <a:schemeClr val="accent5"/>
                </a:solidFill>
              </a:rPr>
              <a:t>arrival processes </a:t>
            </a:r>
            <a:r>
              <a:rPr lang="en-US" noProof="0" dirty="0"/>
              <a:t>describing the time between arrivals of jobs in the system.</a:t>
            </a:r>
          </a:p>
          <a:p>
            <a:pPr lvl="1"/>
            <a:r>
              <a:rPr lang="en-US" b="1" noProof="0" dirty="0">
                <a:solidFill>
                  <a:schemeClr val="accent5"/>
                </a:solidFill>
              </a:rPr>
              <a:t>Service units </a:t>
            </a:r>
            <a:r>
              <a:rPr lang="en-US" noProof="0" dirty="0"/>
              <a:t>(or servers) and associated random variables for the duration of </a:t>
            </a:r>
            <a:r>
              <a:rPr lang="en-US" b="1" noProof="0" dirty="0">
                <a:solidFill>
                  <a:schemeClr val="accent5"/>
                </a:solidFill>
              </a:rPr>
              <a:t>service processes</a:t>
            </a:r>
            <a:r>
              <a:rPr lang="en-US" noProof="0" dirty="0"/>
              <a:t>.</a:t>
            </a:r>
          </a:p>
          <a:p>
            <a:pPr lvl="1"/>
            <a:r>
              <a:rPr lang="en-US" b="1" noProof="0" dirty="0">
                <a:solidFill>
                  <a:schemeClr val="accent5"/>
                </a:solidFill>
              </a:rPr>
              <a:t>Queues </a:t>
            </a:r>
            <a:r>
              <a:rPr lang="en-US" noProof="0" dirty="0"/>
              <a:t>and associated waiting room capacity and </a:t>
            </a:r>
            <a:r>
              <a:rPr lang="en-US" b="1" noProof="0" dirty="0">
                <a:solidFill>
                  <a:schemeClr val="accent5"/>
                </a:solidFill>
              </a:rPr>
              <a:t>operating disciplines</a:t>
            </a:r>
            <a:r>
              <a:rPr lang="en-US" noProof="0" dirty="0"/>
              <a:t>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C7A0044-487F-4EC1-9ADD-1C1F6BC86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16</a:t>
            </a:fld>
            <a:endParaRPr lang="en-GB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E0278B7-6F0F-4622-97CA-F224BAA83A6F}"/>
              </a:ext>
            </a:extLst>
          </p:cNvPr>
          <p:cNvGrpSpPr/>
          <p:nvPr/>
        </p:nvGrpSpPr>
        <p:grpSpPr>
          <a:xfrm>
            <a:off x="2710961" y="4313001"/>
            <a:ext cx="5574597" cy="1478199"/>
            <a:chOff x="1462454" y="3768970"/>
            <a:chExt cx="6039147" cy="1601383"/>
          </a:xfrm>
        </p:grpSpPr>
        <p:sp>
          <p:nvSpPr>
            <p:cNvPr id="9" name="Line 1042">
              <a:extLst>
                <a:ext uri="{FF2B5EF4-FFF2-40B4-BE49-F238E27FC236}">
                  <a16:creationId xmlns:a16="http://schemas.microsoft.com/office/drawing/2014/main" id="{6CCA2177-FDFC-4844-8B76-02C8391F4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9323" y="4387362"/>
              <a:ext cx="1056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Line 1043">
              <a:extLst>
                <a:ext uri="{FF2B5EF4-FFF2-40B4-BE49-F238E27FC236}">
                  <a16:creationId xmlns:a16="http://schemas.microsoft.com/office/drawing/2014/main" id="{E14EF827-DFDF-4832-8154-AAAE5DED71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5866" y="4387362"/>
              <a:ext cx="0" cy="3604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Line 1044">
              <a:extLst>
                <a:ext uri="{FF2B5EF4-FFF2-40B4-BE49-F238E27FC236}">
                  <a16:creationId xmlns:a16="http://schemas.microsoft.com/office/drawing/2014/main" id="{DEA2984A-1D5F-4404-B6DD-F631BEDF6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9323" y="4747846"/>
              <a:ext cx="1056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ine 1045">
              <a:extLst>
                <a:ext uri="{FF2B5EF4-FFF2-40B4-BE49-F238E27FC236}">
                  <a16:creationId xmlns:a16="http://schemas.microsoft.com/office/drawing/2014/main" id="{1114A19B-B9A0-4518-8B4C-B69F021D5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4674" y="4484077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Line 1046">
              <a:extLst>
                <a:ext uri="{FF2B5EF4-FFF2-40B4-BE49-F238E27FC236}">
                  <a16:creationId xmlns:a16="http://schemas.microsoft.com/office/drawing/2014/main" id="{5FDB8692-7667-400E-ABAA-009189017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4866" y="4484077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Line 1047">
              <a:extLst>
                <a:ext uri="{FF2B5EF4-FFF2-40B4-BE49-F238E27FC236}">
                  <a16:creationId xmlns:a16="http://schemas.microsoft.com/office/drawing/2014/main" id="{058E94B3-9DEE-4C65-A5DD-5A3978972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4484077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Oval 1048">
              <a:extLst>
                <a:ext uri="{FF2B5EF4-FFF2-40B4-BE49-F238E27FC236}">
                  <a16:creationId xmlns:a16="http://schemas.microsoft.com/office/drawing/2014/main" id="{91AB3A34-03FD-4E72-997C-24EB98283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773" y="4352193"/>
              <a:ext cx="485042" cy="4484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Line 1049">
              <a:extLst>
                <a:ext uri="{FF2B5EF4-FFF2-40B4-BE49-F238E27FC236}">
                  <a16:creationId xmlns:a16="http://schemas.microsoft.com/office/drawing/2014/main" id="{888A8BAD-C86B-45E9-B62B-7089CD085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7351" y="4589585"/>
              <a:ext cx="18639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ine 1050">
              <a:extLst>
                <a:ext uri="{FF2B5EF4-FFF2-40B4-BE49-F238E27FC236}">
                  <a16:creationId xmlns:a16="http://schemas.microsoft.com/office/drawing/2014/main" id="{921FB0B2-92EB-456A-9818-0B34820E7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5951" y="4598377"/>
              <a:ext cx="17247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 Box 1051">
              <a:extLst>
                <a:ext uri="{FF2B5EF4-FFF2-40B4-BE49-F238E27FC236}">
                  <a16:creationId xmlns:a16="http://schemas.microsoft.com/office/drawing/2014/main" id="{81F8BA78-E12F-4E59-AD67-3385D492E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454" y="3994639"/>
              <a:ext cx="1451230" cy="33342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Arrival </a:t>
              </a: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 Box 1052">
              <a:extLst>
                <a:ext uri="{FF2B5EF4-FFF2-40B4-BE49-F238E27FC236}">
                  <a16:creationId xmlns:a16="http://schemas.microsoft.com/office/drawing/2014/main" id="{B7B6A1C3-8D70-493C-ABA4-598F12D71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454" y="4803531"/>
              <a:ext cx="1262777" cy="33342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Arrival </a:t>
              </a: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times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 Box 1053">
              <a:extLst>
                <a:ext uri="{FF2B5EF4-FFF2-40B4-BE49-F238E27FC236}">
                  <a16:creationId xmlns:a16="http://schemas.microsoft.com/office/drawing/2014/main" id="{43C5D3B3-4C85-4D3E-A6F8-9E4B9BC37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5104" y="3788400"/>
              <a:ext cx="857944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Waiting</a:t>
              </a:r>
            </a:p>
            <a:p>
              <a:pPr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space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Text Box 1054">
              <a:extLst>
                <a:ext uri="{FF2B5EF4-FFF2-40B4-BE49-F238E27FC236}">
                  <a16:creationId xmlns:a16="http://schemas.microsoft.com/office/drawing/2014/main" id="{B1E7CDFC-9EDB-461B-B1DF-EEF9605002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285" y="3768970"/>
              <a:ext cx="815640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Service</a:t>
              </a:r>
            </a:p>
            <a:p>
              <a:pPr algn="ctr"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ext Box 1055">
              <a:extLst>
                <a:ext uri="{FF2B5EF4-FFF2-40B4-BE49-F238E27FC236}">
                  <a16:creationId xmlns:a16="http://schemas.microsoft.com/office/drawing/2014/main" id="{6901792D-7589-4178-8BAD-8E9BA91BB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4504" y="4803531"/>
              <a:ext cx="1067097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Departure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times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 Box 1056">
              <a:extLst>
                <a:ext uri="{FF2B5EF4-FFF2-40B4-BE49-F238E27FC236}">
                  <a16:creationId xmlns:a16="http://schemas.microsoft.com/office/drawing/2014/main" id="{D1CF14F4-907D-4531-8E65-91DEB38DA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3487" y="4803531"/>
              <a:ext cx="1119612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Processing</a:t>
              </a:r>
            </a:p>
            <a:p>
              <a:pPr algn="ctr"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time</a:t>
              </a:r>
            </a:p>
          </p:txBody>
        </p:sp>
        <p:sp>
          <p:nvSpPr>
            <p:cNvPr id="24" name="Text Box 1057">
              <a:extLst>
                <a:ext uri="{FF2B5EF4-FFF2-40B4-BE49-F238E27FC236}">
                  <a16:creationId xmlns:a16="http://schemas.microsoft.com/office/drawing/2014/main" id="{7C2853B3-AB9C-4DBF-A2F2-932016061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5104" y="4803531"/>
              <a:ext cx="857944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Waiting</a:t>
              </a:r>
            </a:p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time</a:t>
              </a:r>
            </a:p>
          </p:txBody>
        </p:sp>
      </p:grpSp>
      <p:sp>
        <p:nvSpPr>
          <p:cNvPr id="3" name="Rechteck 2"/>
          <p:cNvSpPr/>
          <p:nvPr/>
        </p:nvSpPr>
        <p:spPr bwMode="auto">
          <a:xfrm>
            <a:off x="1752600" y="4267200"/>
            <a:ext cx="457200" cy="3048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45837" y="4750942"/>
            <a:ext cx="457200" cy="3048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1752600" y="5256309"/>
            <a:ext cx="457200" cy="3048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1745837" y="5730875"/>
            <a:ext cx="457200" cy="3048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6" name="Gerade Verbindung mit Pfeil 5"/>
          <p:cNvCxnSpPr>
            <a:stCxn id="3" idx="3"/>
            <a:endCxn id="16" idx="0"/>
          </p:cNvCxnSpPr>
          <p:nvPr/>
        </p:nvCxnSpPr>
        <p:spPr bwMode="auto">
          <a:xfrm>
            <a:off x="2209800" y="4419600"/>
            <a:ext cx="681066" cy="65089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" name="Gerade Verbindung mit Pfeil 25"/>
          <p:cNvCxnSpPr>
            <a:stCxn id="27" idx="3"/>
          </p:cNvCxnSpPr>
          <p:nvPr/>
        </p:nvCxnSpPr>
        <p:spPr bwMode="auto">
          <a:xfrm>
            <a:off x="2203037" y="4903342"/>
            <a:ext cx="670920" cy="1671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Gerade Verbindung mit Pfeil 30"/>
          <p:cNvCxnSpPr>
            <a:stCxn id="28" idx="3"/>
            <a:endCxn id="16" idx="0"/>
          </p:cNvCxnSpPr>
          <p:nvPr/>
        </p:nvCxnSpPr>
        <p:spPr bwMode="auto">
          <a:xfrm flipV="1">
            <a:off x="2209800" y="5070491"/>
            <a:ext cx="681066" cy="33821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" name="Gerade Verbindung mit Pfeil 32"/>
          <p:cNvCxnSpPr>
            <a:stCxn id="29" idx="3"/>
            <a:endCxn id="16" idx="0"/>
          </p:cNvCxnSpPr>
          <p:nvPr/>
        </p:nvCxnSpPr>
        <p:spPr bwMode="auto">
          <a:xfrm flipV="1">
            <a:off x="2203037" y="5070491"/>
            <a:ext cx="687829" cy="81278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8" name="Text Box 1051">
            <a:extLst>
              <a:ext uri="{FF2B5EF4-FFF2-40B4-BE49-F238E27FC236}">
                <a16:creationId xmlns:a16="http://schemas.microsoft.com/office/drawing/2014/main" id="{81F8BA78-E12F-4E59-AD67-3385D492E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364" y="3906016"/>
            <a:ext cx="1304844" cy="307777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0" dirty="0">
                <a:latin typeface="Segoe UI" panose="020B0502040204020203" pitchFamily="34" charset="0"/>
                <a:cs typeface="Segoe UI" panose="020B0502040204020203" pitchFamily="34" charset="0"/>
              </a:rPr>
              <a:t>Traffic </a:t>
            </a:r>
            <a:r>
              <a:rPr lang="de-DE" b="0" dirty="0" err="1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  <a:endParaRPr lang="de-DE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6689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0A023D5-994F-4868-89C4-27DC5C4B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Kendall‘s Notation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Single-stage queueing models can be described using Kendall’s notation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20386-7FC9-4BE2-AC7E-C04337C05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833" y="1524000"/>
            <a:ext cx="9194334" cy="46055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796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AC0BE-9CC5-4C4D-ADF4-60D0E180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Extended Kendall‘s Notation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FDD70F-C5C6-4660-BC32-3B093D63D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38C913A-FC56-4A05-9685-790D774E0327}"/>
              </a:ext>
            </a:extLst>
          </p:cNvPr>
          <p:cNvSpPr/>
          <p:nvPr/>
        </p:nvSpPr>
        <p:spPr>
          <a:xfrm>
            <a:off x="4379825" y="1295400"/>
            <a:ext cx="287290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de-DE" sz="3600" b="0" dirty="0">
                <a:latin typeface="+mj-lt"/>
              </a:rPr>
              <a:t>A/B/n/S/m/D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280ACBD0-79D4-4E43-B956-7713C7EBA186}"/>
                  </a:ext>
                </a:extLst>
              </p:cNvPr>
              <p:cNvSpPr/>
              <p:nvPr/>
            </p:nvSpPr>
            <p:spPr>
              <a:xfrm>
                <a:off x="1540239" y="2514600"/>
                <a:ext cx="9231740" cy="2785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tabLst>
                    <a:tab pos="360363" algn="l"/>
                  </a:tabLst>
                </a:pPr>
                <a:r>
                  <a:rPr lang="de-DE" sz="2400" b="0" dirty="0">
                    <a:latin typeface="+mj-lt"/>
                    <a:cs typeface="Segoe UI" panose="020B0502040204020203" pitchFamily="34" charset="0"/>
                  </a:rPr>
                  <a:t>A	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–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arrival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process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: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interarrival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times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(IAT); e.g. M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for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Poisson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process</a:t>
                </a:r>
                <a:endParaRPr lang="de-DE" sz="2000" b="0" dirty="0">
                  <a:latin typeface="+mj-lt"/>
                  <a:cs typeface="Segoe UI" panose="020B0502040204020203" pitchFamily="34" charset="0"/>
                </a:endParaRPr>
              </a:p>
              <a:p>
                <a:pPr>
                  <a:lnSpc>
                    <a:spcPct val="125000"/>
                  </a:lnSpc>
                  <a:tabLst>
                    <a:tab pos="360363" algn="l"/>
                  </a:tabLst>
                </a:pPr>
                <a:r>
                  <a:rPr lang="de-DE" sz="2400" b="0" dirty="0">
                    <a:latin typeface="+mj-lt"/>
                    <a:cs typeface="Segoe UI" panose="020B0502040204020203" pitchFamily="34" charset="0"/>
                  </a:rPr>
                  <a:t>B	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–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service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process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: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processing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times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; e.g. D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for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deterministic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service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times</a:t>
                </a:r>
                <a:endParaRPr lang="de-DE" sz="2000" b="0" dirty="0">
                  <a:latin typeface="+mj-lt"/>
                  <a:cs typeface="Segoe UI" panose="020B0502040204020203" pitchFamily="34" charset="0"/>
                </a:endParaRPr>
              </a:p>
              <a:p>
                <a:pPr>
                  <a:lnSpc>
                    <a:spcPct val="125000"/>
                  </a:lnSpc>
                  <a:tabLst>
                    <a:tab pos="360363" algn="l"/>
                  </a:tabLst>
                </a:pP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n	–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number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of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servers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or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service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units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; e.g.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de-DE" sz="20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 </m:t>
                    </m:r>
                  </m:oMath>
                </a14:m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for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single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server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system</a:t>
                </a:r>
                <a:endParaRPr lang="de-DE" sz="2000" b="0" dirty="0">
                  <a:latin typeface="+mj-lt"/>
                  <a:cs typeface="Segoe UI" panose="020B0502040204020203" pitchFamily="34" charset="0"/>
                </a:endParaRPr>
              </a:p>
              <a:p>
                <a:pPr>
                  <a:lnSpc>
                    <a:spcPct val="125000"/>
                  </a:lnSpc>
                  <a:tabLst>
                    <a:tab pos="360363" algn="l"/>
                  </a:tabLst>
                </a:pPr>
                <a:r>
                  <a:rPr lang="de-DE" sz="2400" b="0" dirty="0">
                    <a:latin typeface="+mj-lt"/>
                    <a:cs typeface="Segoe UI" panose="020B0502040204020203" pitchFamily="34" charset="0"/>
                  </a:rPr>
                  <a:t>S	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–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capacity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of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waiting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queue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; e.g.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loss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system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de-DE" sz="20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; e.g.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delay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system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</m:t>
                    </m:r>
                    <m:r>
                      <a:rPr lang="de-DE" sz="20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∞</m:t>
                    </m:r>
                  </m:oMath>
                </a14:m>
                <a:endParaRPr lang="de-DE" sz="2000" b="0" dirty="0">
                  <a:latin typeface="+mj-lt"/>
                  <a:cs typeface="Segoe UI" panose="020B0502040204020203" pitchFamily="34" charset="0"/>
                </a:endParaRPr>
              </a:p>
              <a:p>
                <a:pPr>
                  <a:lnSpc>
                    <a:spcPct val="125000"/>
                  </a:lnSpc>
                  <a:tabLst>
                    <a:tab pos="360363" algn="l"/>
                  </a:tabLst>
                </a:pPr>
                <a:r>
                  <a:rPr lang="de-DE" sz="2400" b="0" dirty="0">
                    <a:latin typeface="+mj-lt"/>
                    <a:cs typeface="Segoe UI" panose="020B0502040204020203" pitchFamily="34" charset="0"/>
                  </a:rPr>
                  <a:t>m	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–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size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of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customer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population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;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default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=∞</m:t>
                    </m:r>
                  </m:oMath>
                </a14:m>
                <a:endParaRPr lang="de-DE" sz="2000" b="0" dirty="0">
                  <a:latin typeface="+mj-lt"/>
                  <a:cs typeface="Segoe UI" panose="020B0502040204020203" pitchFamily="34" charset="0"/>
                </a:endParaRPr>
              </a:p>
              <a:p>
                <a:pPr>
                  <a:lnSpc>
                    <a:spcPct val="125000"/>
                  </a:lnSpc>
                  <a:tabLst>
                    <a:tab pos="360363" algn="l"/>
                  </a:tabLst>
                </a:pPr>
                <a:r>
                  <a:rPr lang="de-DE" sz="2400" b="0" dirty="0">
                    <a:latin typeface="+mj-lt"/>
                    <a:cs typeface="Segoe UI" panose="020B0502040204020203" pitchFamily="34" charset="0"/>
                  </a:rPr>
                  <a:t>D	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–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service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discipline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, e.g. FIFO (First In – First Out), PS (</a:t>
                </a:r>
                <a:r>
                  <a:rPr lang="de-DE" sz="2000" b="0" dirty="0" err="1">
                    <a:latin typeface="+mj-lt"/>
                    <a:cs typeface="Segoe UI" panose="020B0502040204020203" pitchFamily="34" charset="0"/>
                  </a:rPr>
                  <a:t>Processor</a:t>
                </a:r>
                <a:r>
                  <a:rPr lang="de-DE" sz="2000" b="0" dirty="0">
                    <a:latin typeface="+mj-lt"/>
                    <a:cs typeface="Segoe UI" panose="020B0502040204020203" pitchFamily="34" charset="0"/>
                  </a:rPr>
                  <a:t> Sharing)</a:t>
                </a: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280ACBD0-79D4-4E43-B956-7713C7EBA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39" y="2514600"/>
                <a:ext cx="9231740" cy="2785378"/>
              </a:xfrm>
              <a:prstGeom prst="rect">
                <a:avLst/>
              </a:prstGeom>
              <a:blipFill>
                <a:blip r:embed="rId4"/>
                <a:stretch>
                  <a:fillRect l="-105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9693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AC0BE-9CC5-4C4D-ADF4-60D0E180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Remark: Extended Kendall‘s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BEEF1A0-4AC7-4B39-B8ED-A148F9C511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Compact notation</a:t>
                </a:r>
                <a:r>
                  <a:rPr lang="en-US" noProof="0" dirty="0"/>
                  <a:t> A/B/n-S </a:t>
                </a:r>
              </a:p>
              <a:p>
                <a:pPr lvl="1"/>
                <a:r>
                  <a:rPr lang="en-US" noProof="0" dirty="0"/>
                  <a:t>specifies A, B, n, S, </a:t>
                </a:r>
              </a:p>
              <a:p>
                <a:pPr lvl="1"/>
                <a:r>
                  <a:rPr lang="en-US" noProof="0" dirty="0"/>
                  <a:t>assumes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=∞ </m:t>
                    </m:r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and D = FIFO.</a:t>
                </a:r>
              </a:p>
              <a:p>
                <a:pPr lvl="1"/>
                <a:r>
                  <a:rPr lang="en-US" noProof="0" dirty="0"/>
                  <a:t>Extended notation is then A/B/n/S/∞/FIFO.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Extended notation</a:t>
                </a:r>
                <a:r>
                  <a:rPr lang="en-US" noProof="0" dirty="0"/>
                  <a:t>: Some textbooks use the total capacity of the system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 instead of the capacity S of the waiting queue only: A/B/n/</a:t>
                </a:r>
                <a:r>
                  <a:rPr lang="en-US" b="1" noProof="0" dirty="0">
                    <a:solidFill>
                      <a:srgbClr val="C00000"/>
                    </a:solidFill>
                  </a:rPr>
                  <a:t>S</a:t>
                </a:r>
                <a:r>
                  <a:rPr lang="en-US" noProof="0" dirty="0"/>
                  <a:t>/m/D</a:t>
                </a: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Clarification</a:t>
                </a:r>
                <a:r>
                  <a:rPr lang="en-US" noProof="0" dirty="0"/>
                  <a:t>: We refer to the capacity of the waiting queue and use A/B/n/S/m/D or the short notation A/B/n-S.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Example: </a:t>
                </a:r>
              </a:p>
              <a:p>
                <a:pPr lvl="1"/>
                <a:r>
                  <a:rPr lang="en-US" noProof="0" dirty="0"/>
                  <a:t>The system with total capacity </a:t>
                </a:r>
                <a:r>
                  <a:rPr lang="en-US" noProof="0" dirty="0" err="1"/>
                  <a:t>S+n</a:t>
                </a:r>
                <a:r>
                  <a:rPr lang="en-US" noProof="0" dirty="0"/>
                  <a:t> is written as A/B/n/</a:t>
                </a:r>
                <a:r>
                  <a:rPr lang="en-US" noProof="0" dirty="0" err="1"/>
                  <a:t>n+S</a:t>
                </a:r>
                <a:r>
                  <a:rPr lang="en-US" noProof="0" dirty="0"/>
                  <a:t>/m/D.</a:t>
                </a:r>
              </a:p>
              <a:p>
                <a:pPr lvl="1"/>
                <a:r>
                  <a:rPr lang="en-US" noProof="0" dirty="0"/>
                  <a:t>The loss system A/B/n implies A/B/n-0 or A/B/n/0/∞/FIFO.</a:t>
                </a:r>
              </a:p>
              <a:p>
                <a:pPr lvl="1"/>
                <a:r>
                  <a:rPr lang="en-US" noProof="0" dirty="0"/>
                  <a:t>The delay system A/B/n implies A/B/n-∞ or A/B/n/∞/∞/FIFO.</a:t>
                </a:r>
              </a:p>
              <a:p>
                <a:pPr lvl="1"/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BEEF1A0-4AC7-4B39-B8ED-A148F9C51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 r="-629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FDD70F-C5C6-4660-BC32-3B093D63D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19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870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5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Notation for Arrival and Service Processes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10668000" cy="5441950"/>
          </a:xfrm>
        </p:spPr>
        <p:txBody>
          <a:bodyPr>
            <a:normAutofit/>
          </a:bodyPr>
          <a:lstStyle/>
          <a:p>
            <a:r>
              <a:rPr lang="en-US" noProof="0" dirty="0"/>
              <a:t>GI – General independent</a:t>
            </a:r>
          </a:p>
          <a:p>
            <a:pPr lvl="1"/>
            <a:r>
              <a:rPr lang="en-US" noProof="0" dirty="0"/>
              <a:t>Arrival processes with renewal properties</a:t>
            </a:r>
          </a:p>
          <a:p>
            <a:pPr lvl="1"/>
            <a:r>
              <a:rPr lang="en-US" noProof="0" dirty="0"/>
              <a:t>Arrival or service process can be described with a random variable</a:t>
            </a:r>
          </a:p>
          <a:p>
            <a:pPr lvl="1"/>
            <a:r>
              <a:rPr lang="en-US" noProof="0" dirty="0"/>
              <a:t>Realizations of these random variables are statistically independent of one another</a:t>
            </a:r>
          </a:p>
          <a:p>
            <a:pPr lvl="1"/>
            <a:endParaRPr lang="en-US" noProof="0" dirty="0"/>
          </a:p>
          <a:p>
            <a:r>
              <a:rPr lang="en-US" noProof="0" dirty="0"/>
              <a:t>D – Deterministic</a:t>
            </a:r>
          </a:p>
          <a:p>
            <a:endParaRPr lang="en-US" noProof="0" dirty="0"/>
          </a:p>
          <a:p>
            <a:r>
              <a:rPr lang="en-US" noProof="0" dirty="0"/>
              <a:t>M – Markov</a:t>
            </a:r>
          </a:p>
          <a:p>
            <a:pPr lvl="1"/>
            <a:r>
              <a:rPr lang="en-US" noProof="0" dirty="0"/>
              <a:t>Corresponding random variable follows an exponential distribution</a:t>
            </a:r>
          </a:p>
          <a:p>
            <a:pPr lvl="1"/>
            <a:r>
              <a:rPr lang="en-US" noProof="0" dirty="0"/>
              <a:t>A M arrival process is a Poisson Process</a:t>
            </a:r>
          </a:p>
          <a:p>
            <a:endParaRPr lang="en-US" noProof="0" dirty="0"/>
          </a:p>
          <a:p>
            <a:r>
              <a:rPr lang="en-US" noProof="0" dirty="0"/>
              <a:t>E</a:t>
            </a:r>
            <a:r>
              <a:rPr lang="en-US" baseline="-25000" noProof="0" dirty="0"/>
              <a:t>k</a:t>
            </a:r>
            <a:r>
              <a:rPr lang="en-US" noProof="0" dirty="0"/>
              <a:t> – Erlang-k distribution</a:t>
            </a:r>
          </a:p>
          <a:p>
            <a:endParaRPr lang="en-US" noProof="0" dirty="0"/>
          </a:p>
          <a:p>
            <a:r>
              <a:rPr lang="en-US" noProof="0" dirty="0" err="1"/>
              <a:t>H</a:t>
            </a:r>
            <a:r>
              <a:rPr lang="en-US" baseline="-25000" noProof="0" dirty="0" err="1"/>
              <a:t>k</a:t>
            </a:r>
            <a:r>
              <a:rPr lang="en-US" noProof="0" dirty="0"/>
              <a:t> – </a:t>
            </a:r>
            <a:r>
              <a:rPr lang="en-US" noProof="0" dirty="0" err="1"/>
              <a:t>Hyperexponential</a:t>
            </a:r>
            <a:r>
              <a:rPr lang="en-US" noProof="0" dirty="0"/>
              <a:t> distribution (k-</a:t>
            </a:r>
            <a:r>
              <a:rPr lang="en-US" noProof="0" dirty="0" err="1"/>
              <a:t>th</a:t>
            </a:r>
            <a:r>
              <a:rPr lang="en-US" noProof="0" dirty="0"/>
              <a:t> order)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197D2D3-6A7C-4470-96B0-ECEF67429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20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322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CFF07E-CC1D-443C-B5A2-25E00786D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Example: Router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5577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Router Model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D21AAC-4964-42D6-808E-2E16CF15A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22</a:t>
            </a:fld>
            <a:endParaRPr lang="en-GB"/>
          </a:p>
        </p:txBody>
      </p:sp>
      <p:grpSp>
        <p:nvGrpSpPr>
          <p:cNvPr id="9220" name="Group 1030"/>
          <p:cNvGrpSpPr>
            <a:grpSpLocks/>
          </p:cNvGrpSpPr>
          <p:nvPr/>
        </p:nvGrpSpPr>
        <p:grpSpPr bwMode="auto">
          <a:xfrm>
            <a:off x="2950318" y="1177302"/>
            <a:ext cx="6262700" cy="1710050"/>
            <a:chOff x="682" y="758"/>
            <a:chExt cx="3920" cy="1341"/>
          </a:xfrm>
        </p:grpSpPr>
        <p:pic>
          <p:nvPicPr>
            <p:cNvPr id="9240" name="Picture 1031" descr="CISC700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03" y="992"/>
              <a:ext cx="680" cy="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41" name="Text Box 1032"/>
            <p:cNvSpPr txBox="1">
              <a:spLocks noChangeArrowheads="1"/>
            </p:cNvSpPr>
            <p:nvPr/>
          </p:nvSpPr>
          <p:spPr bwMode="auto">
            <a:xfrm>
              <a:off x="821" y="866"/>
              <a:ext cx="943" cy="26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1600" b="0" dirty="0">
                  <a:latin typeface="+mn-lt"/>
                </a:rPr>
                <a:t>packet </a:t>
              </a:r>
              <a:r>
                <a:rPr lang="de-DE" sz="1600" b="0" dirty="0" err="1">
                  <a:latin typeface="+mn-lt"/>
                </a:rPr>
                <a:t>arrivals</a:t>
              </a:r>
              <a:endParaRPr lang="de-DE" sz="2000" b="0" dirty="0">
                <a:latin typeface="+mn-lt"/>
              </a:endParaRPr>
            </a:p>
          </p:txBody>
        </p:sp>
        <p:sp>
          <p:nvSpPr>
            <p:cNvPr id="9242" name="Text Box 1033"/>
            <p:cNvSpPr txBox="1">
              <a:spLocks noChangeArrowheads="1"/>
            </p:cNvSpPr>
            <p:nvPr/>
          </p:nvSpPr>
          <p:spPr bwMode="auto">
            <a:xfrm>
              <a:off x="3328" y="864"/>
              <a:ext cx="1158" cy="26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1600" b="0" dirty="0">
                  <a:latin typeface="+mn-lt"/>
                </a:rPr>
                <a:t>packet </a:t>
              </a:r>
              <a:r>
                <a:rPr lang="de-DE" sz="1600" b="0" dirty="0" err="1">
                  <a:latin typeface="+mn-lt"/>
                </a:rPr>
                <a:t>departures</a:t>
              </a:r>
              <a:endParaRPr lang="de-DE" sz="1600" b="0" dirty="0">
                <a:latin typeface="+mn-lt"/>
              </a:endParaRPr>
            </a:p>
          </p:txBody>
        </p:sp>
        <p:sp>
          <p:nvSpPr>
            <p:cNvPr id="9243" name="Text Box 1034"/>
            <p:cNvSpPr txBox="1">
              <a:spLocks noChangeArrowheads="1"/>
            </p:cNvSpPr>
            <p:nvPr/>
          </p:nvSpPr>
          <p:spPr bwMode="auto">
            <a:xfrm>
              <a:off x="1675" y="1834"/>
              <a:ext cx="1945" cy="26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1600" b="0" dirty="0">
                  <a:latin typeface="+mn-lt"/>
                </a:rPr>
                <a:t>(</a:t>
              </a:r>
              <a:r>
                <a:rPr lang="de-DE" sz="1600" b="0" dirty="0" err="1">
                  <a:latin typeface="+mn-lt"/>
                </a:rPr>
                <a:t>waiting</a:t>
              </a:r>
              <a:r>
                <a:rPr lang="de-DE" sz="1600" b="0" dirty="0">
                  <a:latin typeface="+mn-lt"/>
                </a:rPr>
                <a:t> time + </a:t>
              </a:r>
              <a:r>
                <a:rPr lang="de-DE" sz="1600" b="0" dirty="0" err="1">
                  <a:latin typeface="+mn-lt"/>
                </a:rPr>
                <a:t>processing</a:t>
              </a:r>
              <a:r>
                <a:rPr lang="de-DE" sz="1600" b="0" dirty="0">
                  <a:latin typeface="+mn-lt"/>
                </a:rPr>
                <a:t> time)</a:t>
              </a:r>
            </a:p>
          </p:txBody>
        </p:sp>
        <p:sp>
          <p:nvSpPr>
            <p:cNvPr id="9244" name="Text Box 1035"/>
            <p:cNvSpPr txBox="1">
              <a:spLocks noChangeArrowheads="1"/>
            </p:cNvSpPr>
            <p:nvPr/>
          </p:nvSpPr>
          <p:spPr bwMode="auto">
            <a:xfrm>
              <a:off x="2441" y="758"/>
              <a:ext cx="461" cy="26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1600" b="0" dirty="0" err="1">
                  <a:latin typeface="+mn-lt"/>
                </a:rPr>
                <a:t>router</a:t>
              </a:r>
              <a:endParaRPr lang="de-DE" sz="1600" b="0" dirty="0">
                <a:latin typeface="+mn-lt"/>
              </a:endParaRPr>
            </a:p>
          </p:txBody>
        </p:sp>
        <p:sp>
          <p:nvSpPr>
            <p:cNvPr id="9247" name="Line 1038"/>
            <p:cNvSpPr>
              <a:spLocks noChangeShapeType="1"/>
            </p:cNvSpPr>
            <p:nvPr/>
          </p:nvSpPr>
          <p:spPr bwMode="auto">
            <a:xfrm>
              <a:off x="682" y="1101"/>
              <a:ext cx="14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de-DE">
                <a:latin typeface="+mn-lt"/>
              </a:endParaRPr>
            </a:p>
          </p:txBody>
        </p:sp>
        <p:sp>
          <p:nvSpPr>
            <p:cNvPr id="9248" name="Line 1039"/>
            <p:cNvSpPr>
              <a:spLocks noChangeShapeType="1"/>
            </p:cNvSpPr>
            <p:nvPr/>
          </p:nvSpPr>
          <p:spPr bwMode="auto">
            <a:xfrm>
              <a:off x="3164" y="1101"/>
              <a:ext cx="14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de-DE">
                <a:latin typeface="+mn-lt"/>
              </a:endParaRPr>
            </a:p>
          </p:txBody>
        </p:sp>
      </p:grpSp>
      <p:sp>
        <p:nvSpPr>
          <p:cNvPr id="9239" name="Rectangle 1060"/>
          <p:cNvSpPr>
            <a:spLocks noChangeArrowheads="1"/>
          </p:cNvSpPr>
          <p:nvPr/>
        </p:nvSpPr>
        <p:spPr bwMode="auto">
          <a:xfrm>
            <a:off x="833286" y="3805723"/>
            <a:ext cx="2339102" cy="369332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 wrap="none">
            <a:spAutoFit/>
          </a:bodyPr>
          <a:lstStyle/>
          <a:p>
            <a:r>
              <a:rPr lang="de-DE" sz="1800" b="0" i="1" dirty="0" err="1">
                <a:solidFill>
                  <a:schemeClr val="accent5"/>
                </a:solidFill>
                <a:latin typeface="+mn-lt"/>
              </a:rPr>
              <a:t>very</a:t>
            </a:r>
            <a:r>
              <a:rPr lang="de-DE" sz="1800" b="0" i="1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de-DE" sz="1800" b="0" i="1" dirty="0" err="1">
                <a:solidFill>
                  <a:schemeClr val="accent5"/>
                </a:solidFill>
                <a:latin typeface="+mn-lt"/>
              </a:rPr>
              <a:t>simplified</a:t>
            </a:r>
            <a:r>
              <a:rPr lang="de-DE" sz="1800" b="0" i="1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de-DE" sz="1800" b="0" i="1" dirty="0" err="1">
                <a:solidFill>
                  <a:schemeClr val="accent5"/>
                </a:solidFill>
                <a:latin typeface="+mn-lt"/>
              </a:rPr>
              <a:t>model</a:t>
            </a:r>
            <a:endParaRPr lang="de-DE" sz="1800" b="0" i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37" name="Pfeil: nach unten 36">
            <a:extLst>
              <a:ext uri="{FF2B5EF4-FFF2-40B4-BE49-F238E27FC236}">
                <a16:creationId xmlns:a16="http://schemas.microsoft.com/office/drawing/2014/main" id="{B7DC1D36-0648-440C-AB77-DCFEF47790CC}"/>
              </a:ext>
            </a:extLst>
          </p:cNvPr>
          <p:cNvSpPr/>
          <p:nvPr/>
        </p:nvSpPr>
        <p:spPr>
          <a:xfrm>
            <a:off x="5809938" y="3094712"/>
            <a:ext cx="572124" cy="490776"/>
          </a:xfrm>
          <a:prstGeom prst="down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+mn-lt"/>
              <a:cs typeface="Segoe UI" pitchFamily="34" charset="0"/>
            </a:endParaRPr>
          </a:p>
        </p:txBody>
      </p:sp>
      <p:sp>
        <p:nvSpPr>
          <p:cNvPr id="58" name="Text Box 1052">
            <a:extLst>
              <a:ext uri="{FF2B5EF4-FFF2-40B4-BE49-F238E27FC236}">
                <a16:creationId xmlns:a16="http://schemas.microsoft.com/office/drawing/2014/main" id="{B7B6A1C3-8D70-493C-ABA4-598F12D71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095" y="1687733"/>
            <a:ext cx="1304653" cy="33855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b="0" dirty="0" err="1">
                <a:latin typeface="+mn-lt"/>
                <a:cs typeface="Segoe UI" panose="020B0502040204020203" pitchFamily="34" charset="0"/>
              </a:rPr>
              <a:t>arrival</a:t>
            </a:r>
            <a:r>
              <a:rPr lang="de-DE" sz="1600" b="0" dirty="0">
                <a:latin typeface="+mn-lt"/>
                <a:cs typeface="Segoe UI" panose="020B0502040204020203" pitchFamily="34" charset="0"/>
              </a:rPr>
              <a:t> </a:t>
            </a:r>
            <a:r>
              <a:rPr lang="de-DE" sz="1600" b="0" dirty="0" err="1">
                <a:latin typeface="+mn-lt"/>
                <a:cs typeface="Segoe UI" panose="020B0502040204020203" pitchFamily="34" charset="0"/>
              </a:rPr>
              <a:t>times</a:t>
            </a:r>
            <a:endParaRPr lang="de-DE" sz="1600" b="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 Box 1055">
            <a:extLst>
              <a:ext uri="{FF2B5EF4-FFF2-40B4-BE49-F238E27FC236}">
                <a16:creationId xmlns:a16="http://schemas.microsoft.com/office/drawing/2014/main" id="{6901792D-7589-4178-8BAD-8E9BA91B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640" y="1723267"/>
            <a:ext cx="2118759" cy="33855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600" b="0" dirty="0" err="1">
                <a:latin typeface="+mn-lt"/>
                <a:cs typeface="Segoe UI" panose="020B0502040204020203" pitchFamily="34" charset="0"/>
              </a:rPr>
              <a:t>departure</a:t>
            </a:r>
            <a:r>
              <a:rPr lang="de-DE" sz="1600" b="0" dirty="0">
                <a:latin typeface="+mn-lt"/>
                <a:cs typeface="Segoe UI" panose="020B0502040204020203" pitchFamily="34" charset="0"/>
              </a:rPr>
              <a:t> </a:t>
            </a:r>
            <a:r>
              <a:rPr lang="de-DE" sz="1600" b="0" dirty="0" err="1">
                <a:latin typeface="+mn-lt"/>
                <a:cs typeface="Segoe UI" panose="020B0502040204020203" pitchFamily="34" charset="0"/>
              </a:rPr>
              <a:t>times</a:t>
            </a:r>
            <a:endParaRPr lang="de-DE" sz="1600" b="0" dirty="0">
              <a:latin typeface="+mn-lt"/>
              <a:cs typeface="Segoe UI" panose="020B0502040204020203" pitchFamily="34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3252564" y="3853791"/>
            <a:ext cx="6272436" cy="1539756"/>
            <a:chOff x="3252564" y="3853791"/>
            <a:chExt cx="6272436" cy="1539756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E0278B7-6F0F-4622-97CA-F224BAA83A6F}"/>
                </a:ext>
              </a:extLst>
            </p:cNvPr>
            <p:cNvGrpSpPr/>
            <p:nvPr/>
          </p:nvGrpSpPr>
          <p:grpSpPr>
            <a:xfrm>
              <a:off x="3252564" y="3853791"/>
              <a:ext cx="6272436" cy="1539756"/>
              <a:chOff x="1462454" y="3768970"/>
              <a:chExt cx="6795138" cy="1668070"/>
            </a:xfrm>
          </p:grpSpPr>
          <p:sp>
            <p:nvSpPr>
              <p:cNvPr id="42" name="Line 1042">
                <a:extLst>
                  <a:ext uri="{FF2B5EF4-FFF2-40B4-BE49-F238E27FC236}">
                    <a16:creationId xmlns:a16="http://schemas.microsoft.com/office/drawing/2014/main" id="{6CCA2177-FDFC-4844-8B76-02C8391F49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9323" y="4387362"/>
                <a:ext cx="105654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Line 1043">
                <a:extLst>
                  <a:ext uri="{FF2B5EF4-FFF2-40B4-BE49-F238E27FC236}">
                    <a16:creationId xmlns:a16="http://schemas.microsoft.com/office/drawing/2014/main" id="{E14EF827-DFDF-4832-8154-AAAE5DED71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5866" y="4387362"/>
                <a:ext cx="0" cy="36048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Line 1044">
                <a:extLst>
                  <a:ext uri="{FF2B5EF4-FFF2-40B4-BE49-F238E27FC236}">
                    <a16:creationId xmlns:a16="http://schemas.microsoft.com/office/drawing/2014/main" id="{DEA2984A-1D5F-4404-B6DD-F631BEDF6C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9323" y="4747846"/>
                <a:ext cx="105654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Line 1045">
                <a:extLst>
                  <a:ext uri="{FF2B5EF4-FFF2-40B4-BE49-F238E27FC236}">
                    <a16:creationId xmlns:a16="http://schemas.microsoft.com/office/drawing/2014/main" id="{1114A19B-B9A0-4518-8B4C-B69F021D51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4674" y="4484077"/>
                <a:ext cx="0" cy="2110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Line 1046">
                <a:extLst>
                  <a:ext uri="{FF2B5EF4-FFF2-40B4-BE49-F238E27FC236}">
                    <a16:creationId xmlns:a16="http://schemas.microsoft.com/office/drawing/2014/main" id="{5FDB8692-7667-400E-ABAA-009189017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4866" y="4484077"/>
                <a:ext cx="0" cy="2110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Line 1047">
                <a:extLst>
                  <a:ext uri="{FF2B5EF4-FFF2-40B4-BE49-F238E27FC236}">
                    <a16:creationId xmlns:a16="http://schemas.microsoft.com/office/drawing/2014/main" id="{058E94B3-9DEE-4C65-A5DD-5A3978972B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6523" y="4484077"/>
                <a:ext cx="0" cy="2110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Oval 1048">
                <a:extLst>
                  <a:ext uri="{FF2B5EF4-FFF2-40B4-BE49-F238E27FC236}">
                    <a16:creationId xmlns:a16="http://schemas.microsoft.com/office/drawing/2014/main" id="{91AB3A34-03FD-4E72-997C-24EB98283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3773" y="4352193"/>
                <a:ext cx="485042" cy="44840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Line 1049">
                <a:extLst>
                  <a:ext uri="{FF2B5EF4-FFF2-40B4-BE49-F238E27FC236}">
                    <a16:creationId xmlns:a16="http://schemas.microsoft.com/office/drawing/2014/main" id="{888A8BAD-C86B-45E9-B62B-7089CD085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7351" y="4589585"/>
                <a:ext cx="186396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Line 1050">
                <a:extLst>
                  <a:ext uri="{FF2B5EF4-FFF2-40B4-BE49-F238E27FC236}">
                    <a16:creationId xmlns:a16="http://schemas.microsoft.com/office/drawing/2014/main" id="{921FB0B2-92EB-456A-9818-0B34820E7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79328" y="4589585"/>
                <a:ext cx="2004501" cy="87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Text Box 1051">
                <a:extLst>
                  <a:ext uri="{FF2B5EF4-FFF2-40B4-BE49-F238E27FC236}">
                    <a16:creationId xmlns:a16="http://schemas.microsoft.com/office/drawing/2014/main" id="{81F8BA78-E12F-4E59-AD67-3385D492E9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2454" y="4180263"/>
                <a:ext cx="1625793" cy="36676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arrival</a:t>
                </a:r>
                <a:r>
                  <a:rPr lang="de-DE" sz="1600" b="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process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Text Box 1052">
                <a:extLst>
                  <a:ext uri="{FF2B5EF4-FFF2-40B4-BE49-F238E27FC236}">
                    <a16:creationId xmlns:a16="http://schemas.microsoft.com/office/drawing/2014/main" id="{B7B6A1C3-8D70-493C-ABA4-598F12D71B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2454" y="4629580"/>
                <a:ext cx="1413374" cy="36676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arrival</a:t>
                </a:r>
                <a:r>
                  <a:rPr lang="de-DE" sz="1600" b="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times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Text Box 1053">
                <a:extLst>
                  <a:ext uri="{FF2B5EF4-FFF2-40B4-BE49-F238E27FC236}">
                    <a16:creationId xmlns:a16="http://schemas.microsoft.com/office/drawing/2014/main" id="{43C5D3B3-4C85-4D3E-A6F8-9E4B9BC370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5104" y="3788400"/>
                <a:ext cx="912055" cy="63350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waiting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space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Text Box 1054">
                <a:extLst>
                  <a:ext uri="{FF2B5EF4-FFF2-40B4-BE49-F238E27FC236}">
                    <a16:creationId xmlns:a16="http://schemas.microsoft.com/office/drawing/2014/main" id="{B1E7CDFC-9EDB-461B-B1DF-EEF9605002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3021" y="3768970"/>
                <a:ext cx="1300622" cy="63350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service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  <a:p>
                <a:pPr algn="ctr"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unit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Text Box 1055">
                <a:extLst>
                  <a:ext uri="{FF2B5EF4-FFF2-40B4-BE49-F238E27FC236}">
                    <a16:creationId xmlns:a16="http://schemas.microsoft.com/office/drawing/2014/main" id="{6901792D-7589-4178-8BAD-8E9BA91BB9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4303" y="4629580"/>
                <a:ext cx="2153289" cy="36676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departure</a:t>
                </a:r>
                <a:r>
                  <a:rPr lang="de-DE" sz="1600" b="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times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Text Box 1056">
                <a:extLst>
                  <a:ext uri="{FF2B5EF4-FFF2-40B4-BE49-F238E27FC236}">
                    <a16:creationId xmlns:a16="http://schemas.microsoft.com/office/drawing/2014/main" id="{D1CF14F4-907D-4531-8E65-91DEB38DA4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0275" y="4803533"/>
                <a:ext cx="1246036" cy="63350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processing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  <a:p>
                <a:pPr algn="ctr">
                  <a:defRPr/>
                </a:pPr>
                <a:r>
                  <a:rPr lang="de-DE" sz="1600" b="0" dirty="0">
                    <a:latin typeface="+mn-lt"/>
                    <a:cs typeface="Segoe UI" panose="020B0502040204020203" pitchFamily="34" charset="0"/>
                  </a:rPr>
                  <a:t>time</a:t>
                </a:r>
              </a:p>
            </p:txBody>
          </p:sp>
          <p:sp>
            <p:nvSpPr>
              <p:cNvPr id="57" name="Text Box 1057">
                <a:extLst>
                  <a:ext uri="{FF2B5EF4-FFF2-40B4-BE49-F238E27FC236}">
                    <a16:creationId xmlns:a16="http://schemas.microsoft.com/office/drawing/2014/main" id="{7C2853B3-AB9C-4DBF-A2F2-932016061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5104" y="4803532"/>
                <a:ext cx="912055" cy="63350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waiting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defRPr/>
                </a:pPr>
                <a:r>
                  <a:rPr lang="de-DE" sz="1600" b="0" dirty="0">
                    <a:latin typeface="+mn-lt"/>
                    <a:cs typeface="Segoe UI" panose="020B0502040204020203" pitchFamily="34" charset="0"/>
                  </a:rPr>
                  <a:t>time</a:t>
                </a:r>
              </a:p>
            </p:txBody>
          </p:sp>
        </p:grpSp>
        <p:sp>
          <p:nvSpPr>
            <p:cNvPr id="60" name="Text Box 1033"/>
            <p:cNvSpPr txBox="1">
              <a:spLocks noChangeArrowheads="1"/>
            </p:cNvSpPr>
            <p:nvPr/>
          </p:nvSpPr>
          <p:spPr bwMode="auto">
            <a:xfrm>
              <a:off x="7215980" y="4215583"/>
              <a:ext cx="1850053" cy="337929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1600" b="0" dirty="0">
                  <a:latin typeface="+mn-lt"/>
                </a:rPr>
                <a:t>packet </a:t>
              </a:r>
              <a:r>
                <a:rPr lang="de-DE" sz="1600" b="0" dirty="0" err="1">
                  <a:latin typeface="+mn-lt"/>
                </a:rPr>
                <a:t>departures</a:t>
              </a:r>
              <a:endParaRPr lang="de-DE" sz="1600" b="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4925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9" grpId="0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Router Model (f.)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D21AAC-4964-42D6-808E-2E16CF15A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37" name="Pfeil: nach unten 36">
            <a:extLst>
              <a:ext uri="{FF2B5EF4-FFF2-40B4-BE49-F238E27FC236}">
                <a16:creationId xmlns:a16="http://schemas.microsoft.com/office/drawing/2014/main" id="{B7DC1D36-0648-440C-AB77-DCFEF47790CC}"/>
              </a:ext>
            </a:extLst>
          </p:cNvPr>
          <p:cNvSpPr/>
          <p:nvPr/>
        </p:nvSpPr>
        <p:spPr>
          <a:xfrm>
            <a:off x="5809938" y="2938224"/>
            <a:ext cx="572124" cy="490776"/>
          </a:xfrm>
          <a:prstGeom prst="down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+mn-lt"/>
              <a:cs typeface="Segoe UI" pitchFamily="34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3252564" y="987679"/>
            <a:ext cx="6272436" cy="1539756"/>
            <a:chOff x="3252564" y="3853791"/>
            <a:chExt cx="6272436" cy="1539756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E0278B7-6F0F-4622-97CA-F224BAA83A6F}"/>
                </a:ext>
              </a:extLst>
            </p:cNvPr>
            <p:cNvGrpSpPr/>
            <p:nvPr/>
          </p:nvGrpSpPr>
          <p:grpSpPr>
            <a:xfrm>
              <a:off x="3252564" y="3853791"/>
              <a:ext cx="6272436" cy="1539756"/>
              <a:chOff x="1462454" y="3768970"/>
              <a:chExt cx="6795138" cy="1668070"/>
            </a:xfrm>
          </p:grpSpPr>
          <p:sp>
            <p:nvSpPr>
              <p:cNvPr id="42" name="Line 1042">
                <a:extLst>
                  <a:ext uri="{FF2B5EF4-FFF2-40B4-BE49-F238E27FC236}">
                    <a16:creationId xmlns:a16="http://schemas.microsoft.com/office/drawing/2014/main" id="{6CCA2177-FDFC-4844-8B76-02C8391F49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9323" y="4387362"/>
                <a:ext cx="105654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Line 1043">
                <a:extLst>
                  <a:ext uri="{FF2B5EF4-FFF2-40B4-BE49-F238E27FC236}">
                    <a16:creationId xmlns:a16="http://schemas.microsoft.com/office/drawing/2014/main" id="{E14EF827-DFDF-4832-8154-AAAE5DED71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5866" y="4387362"/>
                <a:ext cx="0" cy="36048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Line 1044">
                <a:extLst>
                  <a:ext uri="{FF2B5EF4-FFF2-40B4-BE49-F238E27FC236}">
                    <a16:creationId xmlns:a16="http://schemas.microsoft.com/office/drawing/2014/main" id="{DEA2984A-1D5F-4404-B6DD-F631BEDF6C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9323" y="4747846"/>
                <a:ext cx="105654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Line 1045">
                <a:extLst>
                  <a:ext uri="{FF2B5EF4-FFF2-40B4-BE49-F238E27FC236}">
                    <a16:creationId xmlns:a16="http://schemas.microsoft.com/office/drawing/2014/main" id="{1114A19B-B9A0-4518-8B4C-B69F021D51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4674" y="4484077"/>
                <a:ext cx="0" cy="2110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Line 1046">
                <a:extLst>
                  <a:ext uri="{FF2B5EF4-FFF2-40B4-BE49-F238E27FC236}">
                    <a16:creationId xmlns:a16="http://schemas.microsoft.com/office/drawing/2014/main" id="{5FDB8692-7667-400E-ABAA-009189017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4866" y="4484077"/>
                <a:ext cx="0" cy="2110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Line 1047">
                <a:extLst>
                  <a:ext uri="{FF2B5EF4-FFF2-40B4-BE49-F238E27FC236}">
                    <a16:creationId xmlns:a16="http://schemas.microsoft.com/office/drawing/2014/main" id="{058E94B3-9DEE-4C65-A5DD-5A3978972B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6523" y="4484077"/>
                <a:ext cx="0" cy="2110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Oval 1048">
                <a:extLst>
                  <a:ext uri="{FF2B5EF4-FFF2-40B4-BE49-F238E27FC236}">
                    <a16:creationId xmlns:a16="http://schemas.microsoft.com/office/drawing/2014/main" id="{91AB3A34-03FD-4E72-997C-24EB98283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3773" y="4352193"/>
                <a:ext cx="485042" cy="44840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Line 1049">
                <a:extLst>
                  <a:ext uri="{FF2B5EF4-FFF2-40B4-BE49-F238E27FC236}">
                    <a16:creationId xmlns:a16="http://schemas.microsoft.com/office/drawing/2014/main" id="{888A8BAD-C86B-45E9-B62B-7089CD085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7351" y="4589585"/>
                <a:ext cx="186396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Line 1050">
                <a:extLst>
                  <a:ext uri="{FF2B5EF4-FFF2-40B4-BE49-F238E27FC236}">
                    <a16:creationId xmlns:a16="http://schemas.microsoft.com/office/drawing/2014/main" id="{921FB0B2-92EB-456A-9818-0B34820E7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79328" y="4589585"/>
                <a:ext cx="2004501" cy="87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1600" b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Text Box 1051">
                <a:extLst>
                  <a:ext uri="{FF2B5EF4-FFF2-40B4-BE49-F238E27FC236}">
                    <a16:creationId xmlns:a16="http://schemas.microsoft.com/office/drawing/2014/main" id="{81F8BA78-E12F-4E59-AD67-3385D492E9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2454" y="4180263"/>
                <a:ext cx="1625793" cy="36676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arrival</a:t>
                </a:r>
                <a:r>
                  <a:rPr lang="de-DE" sz="1600" b="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process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Text Box 1052">
                <a:extLst>
                  <a:ext uri="{FF2B5EF4-FFF2-40B4-BE49-F238E27FC236}">
                    <a16:creationId xmlns:a16="http://schemas.microsoft.com/office/drawing/2014/main" id="{B7B6A1C3-8D70-493C-ABA4-598F12D71B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2454" y="4629580"/>
                <a:ext cx="1413374" cy="36676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arrival</a:t>
                </a:r>
                <a:r>
                  <a:rPr lang="de-DE" sz="1600" b="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times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Text Box 1053">
                <a:extLst>
                  <a:ext uri="{FF2B5EF4-FFF2-40B4-BE49-F238E27FC236}">
                    <a16:creationId xmlns:a16="http://schemas.microsoft.com/office/drawing/2014/main" id="{43C5D3B3-4C85-4D3E-A6F8-9E4B9BC370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5104" y="3788400"/>
                <a:ext cx="912055" cy="63350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waiting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space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Text Box 1054">
                <a:extLst>
                  <a:ext uri="{FF2B5EF4-FFF2-40B4-BE49-F238E27FC236}">
                    <a16:creationId xmlns:a16="http://schemas.microsoft.com/office/drawing/2014/main" id="{B1E7CDFC-9EDB-461B-B1DF-EEF9605002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3021" y="3768970"/>
                <a:ext cx="1300622" cy="63350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service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  <a:p>
                <a:pPr algn="ctr"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unit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Text Box 1055">
                <a:extLst>
                  <a:ext uri="{FF2B5EF4-FFF2-40B4-BE49-F238E27FC236}">
                    <a16:creationId xmlns:a16="http://schemas.microsoft.com/office/drawing/2014/main" id="{6901792D-7589-4178-8BAD-8E9BA91BB9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4303" y="4629580"/>
                <a:ext cx="2153289" cy="36676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departure</a:t>
                </a:r>
                <a:r>
                  <a:rPr lang="de-DE" sz="1600" b="0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times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Text Box 1056">
                <a:extLst>
                  <a:ext uri="{FF2B5EF4-FFF2-40B4-BE49-F238E27FC236}">
                    <a16:creationId xmlns:a16="http://schemas.microsoft.com/office/drawing/2014/main" id="{D1CF14F4-907D-4531-8E65-91DEB38DA4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0275" y="4803533"/>
                <a:ext cx="1246036" cy="63350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processing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  <a:p>
                <a:pPr algn="ctr">
                  <a:defRPr/>
                </a:pPr>
                <a:r>
                  <a:rPr lang="de-DE" sz="1600" b="0" dirty="0">
                    <a:latin typeface="+mn-lt"/>
                    <a:cs typeface="Segoe UI" panose="020B0502040204020203" pitchFamily="34" charset="0"/>
                  </a:rPr>
                  <a:t>time</a:t>
                </a:r>
              </a:p>
            </p:txBody>
          </p:sp>
          <p:sp>
            <p:nvSpPr>
              <p:cNvPr id="57" name="Text Box 1057">
                <a:extLst>
                  <a:ext uri="{FF2B5EF4-FFF2-40B4-BE49-F238E27FC236}">
                    <a16:creationId xmlns:a16="http://schemas.microsoft.com/office/drawing/2014/main" id="{7C2853B3-AB9C-4DBF-A2F2-932016061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5104" y="4803532"/>
                <a:ext cx="912055" cy="63350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600" b="0" dirty="0" err="1">
                    <a:latin typeface="+mn-lt"/>
                    <a:cs typeface="Segoe UI" panose="020B0502040204020203" pitchFamily="34" charset="0"/>
                  </a:rPr>
                  <a:t>waiting</a:t>
                </a:r>
                <a:endParaRPr lang="de-DE" sz="1600" b="0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defRPr/>
                </a:pPr>
                <a:r>
                  <a:rPr lang="de-DE" sz="1600" b="0" dirty="0">
                    <a:latin typeface="+mn-lt"/>
                    <a:cs typeface="Segoe UI" panose="020B0502040204020203" pitchFamily="34" charset="0"/>
                  </a:rPr>
                  <a:t>time</a:t>
                </a:r>
              </a:p>
            </p:txBody>
          </p:sp>
        </p:grpSp>
        <p:sp>
          <p:nvSpPr>
            <p:cNvPr id="60" name="Text Box 1033"/>
            <p:cNvSpPr txBox="1">
              <a:spLocks noChangeArrowheads="1"/>
            </p:cNvSpPr>
            <p:nvPr/>
          </p:nvSpPr>
          <p:spPr bwMode="auto">
            <a:xfrm>
              <a:off x="7215980" y="4215583"/>
              <a:ext cx="1850053" cy="337929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1600" b="0" dirty="0">
                  <a:latin typeface="+mn-lt"/>
                </a:rPr>
                <a:t>packet </a:t>
              </a:r>
              <a:r>
                <a:rPr lang="de-DE" sz="1600" b="0" dirty="0" err="1">
                  <a:latin typeface="+mn-lt"/>
                </a:rPr>
                <a:t>departures</a:t>
              </a:r>
              <a:endParaRPr lang="de-DE" sz="1600" b="0" dirty="0">
                <a:latin typeface="+mn-lt"/>
              </a:endParaRP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503" y="3426542"/>
            <a:ext cx="8690994" cy="2474752"/>
          </a:xfrm>
          <a:prstGeom prst="rect">
            <a:avLst/>
          </a:prstGeom>
        </p:spPr>
      </p:pic>
      <p:sp>
        <p:nvSpPr>
          <p:cNvPr id="36" name="Rectangle 1060"/>
          <p:cNvSpPr>
            <a:spLocks noChangeArrowheads="1"/>
          </p:cNvSpPr>
          <p:nvPr/>
        </p:nvSpPr>
        <p:spPr bwMode="auto">
          <a:xfrm>
            <a:off x="985686" y="1092011"/>
            <a:ext cx="2339102" cy="369332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 wrap="none">
            <a:spAutoFit/>
          </a:bodyPr>
          <a:lstStyle/>
          <a:p>
            <a:r>
              <a:rPr lang="de-DE" sz="1800" b="0" i="1" dirty="0" err="1">
                <a:solidFill>
                  <a:schemeClr val="accent5"/>
                </a:solidFill>
                <a:latin typeface="+mn-lt"/>
              </a:rPr>
              <a:t>very</a:t>
            </a:r>
            <a:r>
              <a:rPr lang="de-DE" sz="1800" b="0" i="1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de-DE" sz="1800" b="0" i="1" dirty="0" err="1">
                <a:solidFill>
                  <a:schemeClr val="accent5"/>
                </a:solidFill>
                <a:latin typeface="+mn-lt"/>
              </a:rPr>
              <a:t>simplified</a:t>
            </a:r>
            <a:r>
              <a:rPr lang="de-DE" sz="1800" b="0" i="1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de-DE" sz="1800" b="0" i="1" dirty="0" err="1">
                <a:solidFill>
                  <a:schemeClr val="accent5"/>
                </a:solidFill>
                <a:latin typeface="+mn-lt"/>
              </a:rPr>
              <a:t>model</a:t>
            </a:r>
            <a:endParaRPr lang="de-DE" sz="1800" b="0" i="1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9239" name="Rectangle 1060"/>
          <p:cNvSpPr>
            <a:spLocks noChangeArrowheads="1"/>
          </p:cNvSpPr>
          <p:nvPr/>
        </p:nvSpPr>
        <p:spPr bwMode="auto">
          <a:xfrm>
            <a:off x="985686" y="3617348"/>
            <a:ext cx="3196773" cy="369332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 wrap="none">
            <a:spAutoFit/>
          </a:bodyPr>
          <a:lstStyle/>
          <a:p>
            <a:r>
              <a:rPr lang="de-DE" sz="1800" b="0" i="1" dirty="0" err="1">
                <a:solidFill>
                  <a:schemeClr val="accent5"/>
                </a:solidFill>
                <a:latin typeface="+mn-lt"/>
              </a:rPr>
              <a:t>Example</a:t>
            </a:r>
            <a:r>
              <a:rPr lang="de-DE" sz="1800" b="0" i="1" dirty="0">
                <a:solidFill>
                  <a:schemeClr val="accent5"/>
                </a:solidFill>
                <a:latin typeface="+mn-lt"/>
              </a:rPr>
              <a:t>: M/GI/1 </a:t>
            </a:r>
            <a:r>
              <a:rPr lang="de-DE" sz="1800" b="0" i="1" dirty="0" err="1">
                <a:solidFill>
                  <a:schemeClr val="accent5"/>
                </a:solidFill>
                <a:latin typeface="+mn-lt"/>
              </a:rPr>
              <a:t>delay</a:t>
            </a:r>
            <a:r>
              <a:rPr lang="de-DE" sz="1800" b="0" i="1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de-DE" sz="1800" b="0" i="1" dirty="0" err="1">
                <a:solidFill>
                  <a:schemeClr val="accent5"/>
                </a:solidFill>
                <a:latin typeface="+mn-lt"/>
              </a:rPr>
              <a:t>system</a:t>
            </a:r>
            <a:endParaRPr lang="de-DE" sz="1800" b="0" i="1" dirty="0">
              <a:solidFill>
                <a:schemeClr val="accent5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12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316D1-BDE7-4EF8-A6D0-019E266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Characteristics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13E3B8-F885-4BA9-A778-77DB9741B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dirty="0">
                <a:solidFill>
                  <a:schemeClr val="accent5"/>
                </a:solidFill>
              </a:rPr>
              <a:t>Limiting resources</a:t>
            </a:r>
          </a:p>
          <a:p>
            <a:pPr lvl="1"/>
            <a:r>
              <a:rPr lang="en-US" noProof="0" dirty="0"/>
              <a:t>processing speed of router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Performance measures</a:t>
            </a:r>
          </a:p>
          <a:p>
            <a:pPr lvl="1"/>
            <a:r>
              <a:rPr lang="en-US" noProof="0" dirty="0"/>
              <a:t>queue length  </a:t>
            </a:r>
          </a:p>
          <a:p>
            <a:pPr lvl="1"/>
            <a:r>
              <a:rPr lang="en-US" noProof="0" dirty="0"/>
              <a:t>throughput: #packets per time</a:t>
            </a:r>
          </a:p>
          <a:p>
            <a:pPr lvl="1"/>
            <a:r>
              <a:rPr lang="en-US" noProof="0" dirty="0"/>
              <a:t>sojourn / response time = waiting + processing time</a:t>
            </a:r>
          </a:p>
          <a:p>
            <a:pPr lvl="1"/>
            <a:r>
              <a:rPr lang="en-US" noProof="0" dirty="0"/>
              <a:t>utilization: fraction of time the router is busy (or idle)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Goal of model</a:t>
            </a:r>
          </a:p>
          <a:p>
            <a:pPr lvl="1"/>
            <a:r>
              <a:rPr lang="en-US" noProof="0" dirty="0"/>
              <a:t>impact of router speed on buffer size (queue length), throughput and utilization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Queueing model</a:t>
            </a:r>
          </a:p>
          <a:p>
            <a:pPr lvl="1"/>
            <a:r>
              <a:rPr lang="en-US" noProof="0" dirty="0"/>
              <a:t>M/GI/1-∞ delay system</a:t>
            </a:r>
          </a:p>
          <a:p>
            <a:endParaRPr lang="en-US" noProof="0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7BBA127-4E8F-4508-A58A-B833214E8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24</a:t>
            </a:fld>
            <a:endParaRPr lang="en-GB"/>
          </a:p>
        </p:txBody>
      </p:sp>
      <p:grpSp>
        <p:nvGrpSpPr>
          <p:cNvPr id="16" name="Group 1030"/>
          <p:cNvGrpSpPr>
            <a:grpSpLocks/>
          </p:cNvGrpSpPr>
          <p:nvPr/>
        </p:nvGrpSpPr>
        <p:grpSpPr bwMode="auto">
          <a:xfrm>
            <a:off x="5541119" y="838200"/>
            <a:ext cx="6262700" cy="1710050"/>
            <a:chOff x="682" y="758"/>
            <a:chExt cx="3920" cy="1341"/>
          </a:xfrm>
        </p:grpSpPr>
        <p:pic>
          <p:nvPicPr>
            <p:cNvPr id="17" name="Picture 1031" descr="CISC700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03" y="992"/>
              <a:ext cx="680" cy="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 Box 1032"/>
            <p:cNvSpPr txBox="1">
              <a:spLocks noChangeArrowheads="1"/>
            </p:cNvSpPr>
            <p:nvPr/>
          </p:nvSpPr>
          <p:spPr bwMode="auto">
            <a:xfrm>
              <a:off x="821" y="866"/>
              <a:ext cx="943" cy="26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1600" b="0" dirty="0">
                  <a:latin typeface="+mn-lt"/>
                </a:rPr>
                <a:t>packet </a:t>
              </a:r>
              <a:r>
                <a:rPr lang="de-DE" sz="1600" b="0" dirty="0" err="1">
                  <a:latin typeface="+mn-lt"/>
                </a:rPr>
                <a:t>arrivals</a:t>
              </a:r>
              <a:endParaRPr lang="de-DE" sz="2000" b="0" dirty="0">
                <a:latin typeface="+mn-lt"/>
              </a:endParaRPr>
            </a:p>
          </p:txBody>
        </p:sp>
        <p:sp>
          <p:nvSpPr>
            <p:cNvPr id="19" name="Text Box 1033"/>
            <p:cNvSpPr txBox="1">
              <a:spLocks noChangeArrowheads="1"/>
            </p:cNvSpPr>
            <p:nvPr/>
          </p:nvSpPr>
          <p:spPr bwMode="auto">
            <a:xfrm>
              <a:off x="3328" y="864"/>
              <a:ext cx="1158" cy="26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1600" b="0" dirty="0">
                  <a:latin typeface="+mn-lt"/>
                </a:rPr>
                <a:t>packet </a:t>
              </a:r>
              <a:r>
                <a:rPr lang="de-DE" sz="1600" b="0" dirty="0" err="1">
                  <a:latin typeface="+mn-lt"/>
                </a:rPr>
                <a:t>departures</a:t>
              </a:r>
              <a:endParaRPr lang="de-DE" sz="1600" b="0" dirty="0">
                <a:latin typeface="+mn-lt"/>
              </a:endParaRPr>
            </a:p>
          </p:txBody>
        </p:sp>
        <p:sp>
          <p:nvSpPr>
            <p:cNvPr id="20" name="Text Box 1034"/>
            <p:cNvSpPr txBox="1">
              <a:spLocks noChangeArrowheads="1"/>
            </p:cNvSpPr>
            <p:nvPr/>
          </p:nvSpPr>
          <p:spPr bwMode="auto">
            <a:xfrm>
              <a:off x="1675" y="1834"/>
              <a:ext cx="1945" cy="26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1600" b="0" dirty="0">
                  <a:latin typeface="+mn-lt"/>
                </a:rPr>
                <a:t>(</a:t>
              </a:r>
              <a:r>
                <a:rPr lang="de-DE" sz="1600" b="0" dirty="0" err="1">
                  <a:latin typeface="+mn-lt"/>
                </a:rPr>
                <a:t>waiting</a:t>
              </a:r>
              <a:r>
                <a:rPr lang="de-DE" sz="1600" b="0" dirty="0">
                  <a:latin typeface="+mn-lt"/>
                </a:rPr>
                <a:t> time + </a:t>
              </a:r>
              <a:r>
                <a:rPr lang="de-DE" sz="1600" b="0" dirty="0" err="1">
                  <a:latin typeface="+mn-lt"/>
                </a:rPr>
                <a:t>processing</a:t>
              </a:r>
              <a:r>
                <a:rPr lang="de-DE" sz="1600" b="0" dirty="0">
                  <a:latin typeface="+mn-lt"/>
                </a:rPr>
                <a:t> time)</a:t>
              </a:r>
            </a:p>
          </p:txBody>
        </p:sp>
        <p:sp>
          <p:nvSpPr>
            <p:cNvPr id="21" name="Text Box 1035"/>
            <p:cNvSpPr txBox="1">
              <a:spLocks noChangeArrowheads="1"/>
            </p:cNvSpPr>
            <p:nvPr/>
          </p:nvSpPr>
          <p:spPr bwMode="auto">
            <a:xfrm>
              <a:off x="2441" y="758"/>
              <a:ext cx="461" cy="26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1600" b="0" dirty="0" err="1">
                  <a:latin typeface="+mn-lt"/>
                </a:rPr>
                <a:t>router</a:t>
              </a:r>
              <a:endParaRPr lang="de-DE" sz="1600" b="0" dirty="0">
                <a:latin typeface="+mn-lt"/>
              </a:endParaRPr>
            </a:p>
          </p:txBody>
        </p:sp>
        <p:sp>
          <p:nvSpPr>
            <p:cNvPr id="22" name="Line 1038"/>
            <p:cNvSpPr>
              <a:spLocks noChangeShapeType="1"/>
            </p:cNvSpPr>
            <p:nvPr/>
          </p:nvSpPr>
          <p:spPr bwMode="auto">
            <a:xfrm>
              <a:off x="682" y="1101"/>
              <a:ext cx="14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de-DE">
                <a:latin typeface="+mn-lt"/>
              </a:endParaRPr>
            </a:p>
          </p:txBody>
        </p:sp>
        <p:sp>
          <p:nvSpPr>
            <p:cNvPr id="23" name="Line 1039"/>
            <p:cNvSpPr>
              <a:spLocks noChangeShapeType="1"/>
            </p:cNvSpPr>
            <p:nvPr/>
          </p:nvSpPr>
          <p:spPr bwMode="auto">
            <a:xfrm>
              <a:off x="3164" y="1101"/>
              <a:ext cx="14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de-DE">
                <a:latin typeface="+mn-lt"/>
              </a:endParaRPr>
            </a:p>
          </p:txBody>
        </p:sp>
      </p:grpSp>
      <p:sp>
        <p:nvSpPr>
          <p:cNvPr id="24" name="Text Box 1052">
            <a:extLst>
              <a:ext uri="{FF2B5EF4-FFF2-40B4-BE49-F238E27FC236}">
                <a16:creationId xmlns:a16="http://schemas.microsoft.com/office/drawing/2014/main" id="{B7B6A1C3-8D70-493C-ABA4-598F12D71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896" y="1348631"/>
            <a:ext cx="1304653" cy="33855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b="0" dirty="0" err="1">
                <a:latin typeface="+mn-lt"/>
                <a:cs typeface="Segoe UI" panose="020B0502040204020203" pitchFamily="34" charset="0"/>
              </a:rPr>
              <a:t>arrival</a:t>
            </a:r>
            <a:r>
              <a:rPr lang="de-DE" sz="1600" b="0" dirty="0">
                <a:latin typeface="+mn-lt"/>
                <a:cs typeface="Segoe UI" panose="020B0502040204020203" pitchFamily="34" charset="0"/>
              </a:rPr>
              <a:t> </a:t>
            </a:r>
            <a:r>
              <a:rPr lang="de-DE" sz="1600" b="0" dirty="0" err="1">
                <a:latin typeface="+mn-lt"/>
                <a:cs typeface="Segoe UI" panose="020B0502040204020203" pitchFamily="34" charset="0"/>
              </a:rPr>
              <a:t>times</a:t>
            </a:r>
            <a:endParaRPr lang="de-DE" sz="1600" b="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5" name="Text Box 1055">
            <a:extLst>
              <a:ext uri="{FF2B5EF4-FFF2-40B4-BE49-F238E27FC236}">
                <a16:creationId xmlns:a16="http://schemas.microsoft.com/office/drawing/2014/main" id="{6901792D-7589-4178-8BAD-8E9BA91B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8441" y="1384165"/>
            <a:ext cx="2118759" cy="33855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600" b="0" dirty="0" err="1">
                <a:latin typeface="+mn-lt"/>
                <a:cs typeface="Segoe UI" panose="020B0502040204020203" pitchFamily="34" charset="0"/>
              </a:rPr>
              <a:t>departure</a:t>
            </a:r>
            <a:r>
              <a:rPr lang="de-DE" sz="1600" b="0" dirty="0">
                <a:latin typeface="+mn-lt"/>
                <a:cs typeface="Segoe UI" panose="020B0502040204020203" pitchFamily="34" charset="0"/>
              </a:rPr>
              <a:t> </a:t>
            </a:r>
            <a:r>
              <a:rPr lang="de-DE" sz="1600" b="0" dirty="0" err="1">
                <a:latin typeface="+mn-lt"/>
                <a:cs typeface="Segoe UI" panose="020B0502040204020203" pitchFamily="34" charset="0"/>
              </a:rPr>
              <a:t>times</a:t>
            </a:r>
            <a:endParaRPr lang="de-DE" sz="1600" b="0" dirty="0">
              <a:latin typeface="+mn-lt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14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68BFE-4218-4779-ADFC-1987B254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Different Delay Systems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92A431-6306-4ADF-B526-22161C28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>
                <a:latin typeface="+mj-lt"/>
              </a:rPr>
              <a:t>Periodic arrivals, identical service times, one server</a:t>
            </a:r>
          </a:p>
          <a:p>
            <a:endParaRPr lang="en-US" noProof="0" dirty="0">
              <a:latin typeface="+mj-lt"/>
            </a:endParaRPr>
          </a:p>
          <a:p>
            <a:endParaRPr lang="en-US" noProof="0" dirty="0">
              <a:latin typeface="+mj-lt"/>
            </a:endParaRPr>
          </a:p>
          <a:p>
            <a:endParaRPr lang="en-US" noProof="0" dirty="0">
              <a:latin typeface="+mj-lt"/>
            </a:endParaRPr>
          </a:p>
          <a:p>
            <a:endParaRPr lang="en-US" noProof="0" dirty="0">
              <a:latin typeface="+mj-lt"/>
            </a:endParaRPr>
          </a:p>
          <a:p>
            <a:endParaRPr lang="en-US" noProof="0" dirty="0">
              <a:latin typeface="+mj-lt"/>
            </a:endParaRPr>
          </a:p>
          <a:p>
            <a:endParaRPr lang="en-US" noProof="0" dirty="0">
              <a:latin typeface="+mj-lt"/>
            </a:endParaRPr>
          </a:p>
          <a:p>
            <a:r>
              <a:rPr lang="en-US" noProof="0" dirty="0"/>
              <a:t>Periodic arrivals, random service times, one server</a:t>
            </a:r>
          </a:p>
          <a:p>
            <a:endParaRPr lang="en-US" noProof="0" dirty="0">
              <a:latin typeface="+mj-lt"/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D398AF1E-7DC6-4661-8212-B4ADC2836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8D50B98-629F-479D-B016-78A8F977DB8B}"/>
              </a:ext>
            </a:extLst>
          </p:cNvPr>
          <p:cNvSpPr/>
          <p:nvPr/>
        </p:nvSpPr>
        <p:spPr bwMode="auto">
          <a:xfrm>
            <a:off x="2128562" y="2138638"/>
            <a:ext cx="1314922" cy="430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5 Min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E5A51EC-8652-45BC-9A91-BBFB277DB2AA}"/>
              </a:ext>
            </a:extLst>
          </p:cNvPr>
          <p:cNvSpPr/>
          <p:nvPr/>
        </p:nvSpPr>
        <p:spPr bwMode="auto">
          <a:xfrm>
            <a:off x="3775396" y="2138638"/>
            <a:ext cx="1314922" cy="430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5 Min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984DB0-DEFB-4ABD-82BA-0DB7FD597218}"/>
              </a:ext>
            </a:extLst>
          </p:cNvPr>
          <p:cNvSpPr/>
          <p:nvPr/>
        </p:nvSpPr>
        <p:spPr bwMode="auto">
          <a:xfrm>
            <a:off x="5400439" y="2138638"/>
            <a:ext cx="1314922" cy="430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5 Min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6D19A28-749A-449E-9DF4-50968AF79C90}"/>
              </a:ext>
            </a:extLst>
          </p:cNvPr>
          <p:cNvSpPr/>
          <p:nvPr/>
        </p:nvSpPr>
        <p:spPr bwMode="auto">
          <a:xfrm>
            <a:off x="7048153" y="2138638"/>
            <a:ext cx="1314922" cy="430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5 Min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C47DC33-8996-4A7A-8C7C-F4E1CABC7463}"/>
              </a:ext>
            </a:extLst>
          </p:cNvPr>
          <p:cNvSpPr/>
          <p:nvPr/>
        </p:nvSpPr>
        <p:spPr bwMode="auto">
          <a:xfrm>
            <a:off x="2133600" y="4731957"/>
            <a:ext cx="1161957" cy="430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4 Min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A368DAD-AAAD-474A-8D7D-BD2597BC9AE1}"/>
              </a:ext>
            </a:extLst>
          </p:cNvPr>
          <p:cNvSpPr/>
          <p:nvPr/>
        </p:nvSpPr>
        <p:spPr bwMode="auto">
          <a:xfrm>
            <a:off x="3780432" y="4731957"/>
            <a:ext cx="1936092" cy="430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7 Min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2DFD876-5D46-49C3-955E-6391A5C5F96D}"/>
              </a:ext>
            </a:extLst>
          </p:cNvPr>
          <p:cNvSpPr/>
          <p:nvPr/>
        </p:nvSpPr>
        <p:spPr bwMode="auto">
          <a:xfrm>
            <a:off x="5716526" y="4731957"/>
            <a:ext cx="919801" cy="430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4 Min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AD0561A-282B-4F46-A5E1-94AB3D81B69C}"/>
              </a:ext>
            </a:extLst>
          </p:cNvPr>
          <p:cNvSpPr/>
          <p:nvPr/>
        </p:nvSpPr>
        <p:spPr bwMode="auto">
          <a:xfrm>
            <a:off x="7067078" y="4731957"/>
            <a:ext cx="1314922" cy="430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5 Min</a:t>
            </a:r>
          </a:p>
        </p:txBody>
      </p:sp>
      <p:sp>
        <p:nvSpPr>
          <p:cNvPr id="14" name="Sprechblase: rechteckig mit abgerundeten Ecken 7">
            <a:extLst>
              <a:ext uri="{FF2B5EF4-FFF2-40B4-BE49-F238E27FC236}">
                <a16:creationId xmlns:a16="http://schemas.microsoft.com/office/drawing/2014/main" id="{C04D14C0-E07B-47B8-B6CD-55035880B300}"/>
              </a:ext>
            </a:extLst>
          </p:cNvPr>
          <p:cNvSpPr/>
          <p:nvPr/>
        </p:nvSpPr>
        <p:spPr bwMode="auto">
          <a:xfrm>
            <a:off x="9067800" y="3005048"/>
            <a:ext cx="2749159" cy="805306"/>
          </a:xfrm>
          <a:prstGeom prst="wedgeRoundRectCallout">
            <a:avLst>
              <a:gd name="adj1" fmla="val -66508"/>
              <a:gd name="adj2" fmla="val -670"/>
              <a:gd name="adj3" fmla="val 16667"/>
            </a:avLst>
          </a:prstGeom>
          <a:solidFill>
            <a:srgbClr val="5B9BD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Kendall‘s</a:t>
            </a:r>
            <a:r>
              <a:rPr lang="de-DE" sz="2000" b="0" dirty="0">
                <a:solidFill>
                  <a:schemeClr val="bg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2000" b="0" dirty="0" err="1">
                <a:solidFill>
                  <a:schemeClr val="bg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notation</a:t>
            </a:r>
            <a:r>
              <a:rPr lang="de-DE" sz="2000" b="0" dirty="0">
                <a:solidFill>
                  <a:schemeClr val="bg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grpSp>
        <p:nvGrpSpPr>
          <p:cNvPr id="31" name="Gruppieren 30"/>
          <p:cNvGrpSpPr/>
          <p:nvPr/>
        </p:nvGrpSpPr>
        <p:grpSpPr>
          <a:xfrm>
            <a:off x="1892006" y="1492016"/>
            <a:ext cx="7328194" cy="1223924"/>
            <a:chOff x="1905000" y="1492016"/>
            <a:chExt cx="7328194" cy="1223924"/>
          </a:xfrm>
        </p:grpSpPr>
        <p:grpSp>
          <p:nvGrpSpPr>
            <p:cNvPr id="22" name="Gruppieren 21"/>
            <p:cNvGrpSpPr/>
            <p:nvPr/>
          </p:nvGrpSpPr>
          <p:grpSpPr>
            <a:xfrm>
              <a:off x="1905000" y="1611577"/>
              <a:ext cx="6781800" cy="957101"/>
              <a:chOff x="1905000" y="1844561"/>
              <a:chExt cx="6781800" cy="957101"/>
            </a:xfrm>
          </p:grpSpPr>
          <p:cxnSp>
            <p:nvCxnSpPr>
              <p:cNvPr id="17" name="Gerade Verbindung mit Pfeil 16"/>
              <p:cNvCxnSpPr/>
              <p:nvPr/>
            </p:nvCxnSpPr>
            <p:spPr bwMode="auto">
              <a:xfrm flipV="1">
                <a:off x="1905000" y="1844561"/>
                <a:ext cx="0" cy="95710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1" name="Gerade Verbindung mit Pfeil 20"/>
              <p:cNvCxnSpPr/>
              <p:nvPr/>
            </p:nvCxnSpPr>
            <p:spPr bwMode="auto">
              <a:xfrm>
                <a:off x="1905000" y="2801662"/>
                <a:ext cx="67818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23" name="Textfeld 22"/>
            <p:cNvSpPr txBox="1"/>
            <p:nvPr/>
          </p:nvSpPr>
          <p:spPr>
            <a:xfrm>
              <a:off x="1956012" y="1492016"/>
              <a:ext cx="18982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0" dirty="0">
                  <a:latin typeface="+mn-lt"/>
                </a:rPr>
                <a:t>#</a:t>
              </a:r>
              <a:r>
                <a:rPr lang="de-DE" b="0" dirty="0" err="1">
                  <a:latin typeface="+mn-lt"/>
                </a:rPr>
                <a:t>customers</a:t>
              </a:r>
              <a:r>
                <a:rPr lang="de-DE" b="0" dirty="0">
                  <a:latin typeface="+mn-lt"/>
                </a:rPr>
                <a:t> in </a:t>
              </a:r>
              <a:r>
                <a:rPr lang="de-DE" b="0" dirty="0" err="1">
                  <a:latin typeface="+mn-lt"/>
                </a:rPr>
                <a:t>system</a:t>
              </a:r>
              <a:endParaRPr lang="en-US" b="0" dirty="0">
                <a:latin typeface="+mn-lt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8695867" y="2408163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0" dirty="0">
                  <a:latin typeface="+mn-lt"/>
                </a:rPr>
                <a:t>time</a:t>
              </a:r>
              <a:endParaRPr lang="en-US" b="0" dirty="0">
                <a:latin typeface="+mn-lt"/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892006" y="4086732"/>
            <a:ext cx="7328194" cy="1223924"/>
            <a:chOff x="1892006" y="4086732"/>
            <a:chExt cx="7328194" cy="1223924"/>
          </a:xfrm>
        </p:grpSpPr>
        <p:grpSp>
          <p:nvGrpSpPr>
            <p:cNvPr id="25" name="Gruppieren 24"/>
            <p:cNvGrpSpPr/>
            <p:nvPr/>
          </p:nvGrpSpPr>
          <p:grpSpPr>
            <a:xfrm>
              <a:off x="1892006" y="4206293"/>
              <a:ext cx="6781800" cy="957101"/>
              <a:chOff x="1905000" y="1844561"/>
              <a:chExt cx="6781800" cy="957101"/>
            </a:xfrm>
          </p:grpSpPr>
          <p:cxnSp>
            <p:nvCxnSpPr>
              <p:cNvPr id="26" name="Gerade Verbindung mit Pfeil 25"/>
              <p:cNvCxnSpPr/>
              <p:nvPr/>
            </p:nvCxnSpPr>
            <p:spPr bwMode="auto">
              <a:xfrm flipV="1">
                <a:off x="1905000" y="1844561"/>
                <a:ext cx="0" cy="957101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7" name="Gerade Verbindung mit Pfeil 26"/>
              <p:cNvCxnSpPr/>
              <p:nvPr/>
            </p:nvCxnSpPr>
            <p:spPr bwMode="auto">
              <a:xfrm>
                <a:off x="1905000" y="2801662"/>
                <a:ext cx="67818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28" name="Textfeld 27"/>
            <p:cNvSpPr txBox="1"/>
            <p:nvPr/>
          </p:nvSpPr>
          <p:spPr>
            <a:xfrm>
              <a:off x="1943018" y="4086732"/>
              <a:ext cx="18982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0" dirty="0">
                  <a:latin typeface="+mn-lt"/>
                </a:rPr>
                <a:t>#</a:t>
              </a:r>
              <a:r>
                <a:rPr lang="de-DE" b="0" dirty="0" err="1">
                  <a:latin typeface="+mn-lt"/>
                </a:rPr>
                <a:t>customers</a:t>
              </a:r>
              <a:r>
                <a:rPr lang="de-DE" b="0" dirty="0">
                  <a:latin typeface="+mn-lt"/>
                </a:rPr>
                <a:t> in </a:t>
              </a:r>
              <a:r>
                <a:rPr lang="de-DE" b="0" dirty="0" err="1">
                  <a:latin typeface="+mn-lt"/>
                </a:rPr>
                <a:t>system</a:t>
              </a:r>
              <a:endParaRPr lang="en-US" b="0" dirty="0">
                <a:latin typeface="+mn-lt"/>
              </a:endParaRPr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8682873" y="5002879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0" dirty="0">
                  <a:latin typeface="+mn-lt"/>
                </a:rPr>
                <a:t>time</a:t>
              </a:r>
              <a:endParaRPr lang="en-US" b="0" dirty="0">
                <a:latin typeface="+mn-lt"/>
              </a:endParaRPr>
            </a:p>
          </p:txBody>
        </p:sp>
      </p:grpSp>
      <p:sp>
        <p:nvSpPr>
          <p:cNvPr id="33" name="Pfeil nach oben 32"/>
          <p:cNvSpPr/>
          <p:nvPr/>
        </p:nvSpPr>
        <p:spPr bwMode="auto">
          <a:xfrm>
            <a:off x="2014262" y="2598875"/>
            <a:ext cx="228600" cy="3810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Pfeil nach oben 33"/>
          <p:cNvSpPr/>
          <p:nvPr/>
        </p:nvSpPr>
        <p:spPr bwMode="auto">
          <a:xfrm>
            <a:off x="3660682" y="2598875"/>
            <a:ext cx="228600" cy="3810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Pfeil nach oben 34"/>
          <p:cNvSpPr/>
          <p:nvPr/>
        </p:nvSpPr>
        <p:spPr bwMode="auto">
          <a:xfrm>
            <a:off x="5286139" y="2595707"/>
            <a:ext cx="228600" cy="3810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Pfeil nach oben 35"/>
          <p:cNvSpPr/>
          <p:nvPr/>
        </p:nvSpPr>
        <p:spPr bwMode="auto">
          <a:xfrm>
            <a:off x="6939606" y="2595707"/>
            <a:ext cx="228600" cy="3810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Pfeil nach oben 36"/>
          <p:cNvSpPr/>
          <p:nvPr/>
        </p:nvSpPr>
        <p:spPr bwMode="auto">
          <a:xfrm>
            <a:off x="2014262" y="5184768"/>
            <a:ext cx="228600" cy="3810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Pfeil nach oben 37"/>
          <p:cNvSpPr/>
          <p:nvPr/>
        </p:nvSpPr>
        <p:spPr bwMode="auto">
          <a:xfrm>
            <a:off x="3660682" y="5184768"/>
            <a:ext cx="228600" cy="3810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Pfeil nach oben 38"/>
          <p:cNvSpPr/>
          <p:nvPr/>
        </p:nvSpPr>
        <p:spPr bwMode="auto">
          <a:xfrm>
            <a:off x="5286139" y="5181600"/>
            <a:ext cx="228600" cy="3810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Pfeil nach oben 39"/>
          <p:cNvSpPr/>
          <p:nvPr/>
        </p:nvSpPr>
        <p:spPr bwMode="auto">
          <a:xfrm>
            <a:off x="6939606" y="5181600"/>
            <a:ext cx="228600" cy="381000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2DFD876-5D46-49C3-955E-6391A5C5F96D}"/>
              </a:ext>
            </a:extLst>
          </p:cNvPr>
          <p:cNvSpPr/>
          <p:nvPr/>
        </p:nvSpPr>
        <p:spPr bwMode="auto">
          <a:xfrm>
            <a:off x="5400439" y="4300498"/>
            <a:ext cx="316085" cy="430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 sz="2000" b="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5680278" y="4038600"/>
            <a:ext cx="148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0" dirty="0" err="1">
                <a:latin typeface="+mn-lt"/>
              </a:rPr>
              <a:t>waiting</a:t>
            </a:r>
            <a:r>
              <a:rPr lang="de-DE" sz="1800" b="0" dirty="0">
                <a:latin typeface="+mn-lt"/>
              </a:rPr>
              <a:t> time</a:t>
            </a:r>
            <a:endParaRPr lang="en-US" sz="1800" b="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2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CFF07E-CC1D-443C-B5A2-25E00786D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Example: Handshaking Protocol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308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Handshaking Protocol Illustration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03" y="950053"/>
            <a:ext cx="10368793" cy="49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3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Traffic Model of the Handshaking Protocol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b="48434"/>
          <a:stretch/>
        </p:blipFill>
        <p:spPr>
          <a:xfrm>
            <a:off x="2057400" y="3352800"/>
            <a:ext cx="9160778" cy="25090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775416"/>
            <a:ext cx="5259391" cy="25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36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Traffic Model of the Handshaking Protocol (f.)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11" y="996192"/>
            <a:ext cx="9160778" cy="48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5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1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268288">
              <a:buNone/>
            </a:pPr>
            <a:r>
              <a:rPr lang="en-US" b="1" noProof="0" dirty="0">
                <a:solidFill>
                  <a:schemeClr val="accent5"/>
                </a:solidFill>
              </a:rPr>
              <a:t>1 	Introduction in Performance Modeling</a:t>
            </a:r>
          </a:p>
          <a:p>
            <a:pPr marL="0" indent="0" defTabSz="268288">
              <a:buNone/>
            </a:pPr>
            <a:r>
              <a:rPr lang="en-US" noProof="0" dirty="0"/>
              <a:t>	1.1 	Modeling Concept and Levels of Abstraction</a:t>
            </a:r>
          </a:p>
          <a:p>
            <a:pPr marL="0" indent="0" defTabSz="268288">
              <a:buNone/>
            </a:pPr>
            <a:r>
              <a:rPr lang="en-US" noProof="0" dirty="0"/>
              <a:t>	1.2 	Notation for Single-Stage Queueing Models</a:t>
            </a:r>
          </a:p>
          <a:p>
            <a:pPr marL="0" indent="0" defTabSz="268288">
              <a:buNone/>
            </a:pPr>
            <a:r>
              <a:rPr lang="en-US" noProof="0" dirty="0"/>
              <a:t>			1.2.1 Kendall’s Notation</a:t>
            </a:r>
          </a:p>
          <a:p>
            <a:pPr marL="0" indent="0" defTabSz="268288">
              <a:buNone/>
            </a:pPr>
            <a:r>
              <a:rPr lang="en-US" noProof="0" dirty="0"/>
              <a:t>			1.2.2 Extended Kendall’s Notation: A/B/n/S/m/D</a:t>
            </a:r>
          </a:p>
          <a:p>
            <a:pPr marL="0" indent="0" defTabSz="268288">
              <a:buNone/>
            </a:pPr>
            <a:r>
              <a:rPr lang="en-US" noProof="0" dirty="0"/>
              <a:t>	1.3 Modeling Examples</a:t>
            </a:r>
          </a:p>
          <a:p>
            <a:pPr marL="800100" lvl="2" indent="0" defTabSz="268288">
              <a:buNone/>
            </a:pPr>
            <a:r>
              <a:rPr lang="en-US" noProof="0" dirty="0"/>
              <a:t>1.3.1 Handshaking Protocol</a:t>
            </a:r>
          </a:p>
          <a:p>
            <a:pPr marL="800100" lvl="2" indent="0" defTabSz="268288">
              <a:buNone/>
            </a:pPr>
            <a:r>
              <a:rPr lang="en-US" noProof="0" dirty="0"/>
              <a:t>1.3.2 Network Dimensioning in Mobile Networks</a:t>
            </a:r>
          </a:p>
          <a:p>
            <a:pPr marL="800100" lvl="2" indent="0" defTabSz="268288">
              <a:buNone/>
            </a:pPr>
            <a:r>
              <a:rPr lang="en-US" noProof="0" dirty="0"/>
              <a:t>1.3.3 Software Defined Networking and Switch Table Occupancy</a:t>
            </a:r>
          </a:p>
          <a:p>
            <a:pPr marL="800100" lvl="2" indent="0" defTabSz="268288">
              <a:buNone/>
            </a:pPr>
            <a:r>
              <a:rPr lang="en-US" noProof="0" dirty="0"/>
              <a:t>1.3.4 Video Streaming Applications and QoE</a:t>
            </a:r>
          </a:p>
          <a:p>
            <a:pPr marL="800100" lvl="2" indent="0" defTabSz="268288">
              <a:buNone/>
            </a:pPr>
            <a:r>
              <a:rPr lang="en-US" noProof="0" dirty="0"/>
              <a:t>1.3.5 Resource Sharing in Cloud Computing</a:t>
            </a:r>
          </a:p>
          <a:p>
            <a:pPr marL="800100" lvl="2" indent="0" defTabSz="268288">
              <a:buNone/>
            </a:pPr>
            <a:r>
              <a:rPr lang="en-US" noProof="0" dirty="0"/>
              <a:t>1.3.6 Internet of Things and Smart City Applications</a:t>
            </a:r>
          </a:p>
          <a:p>
            <a:pPr marL="800100" lvl="2" indent="0" defTabSz="268288">
              <a:buNone/>
            </a:pPr>
            <a:r>
              <a:rPr lang="en-US" noProof="0" dirty="0"/>
              <a:t>1.3.7 Overload Control in Communication Systems</a:t>
            </a:r>
          </a:p>
          <a:p>
            <a:pPr marL="0" indent="0">
              <a:spcBef>
                <a:spcPct val="0"/>
              </a:spcBef>
              <a:buSzTx/>
              <a:buNone/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EFB94B-452B-4083-A695-4129BC840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Handshaking Protocol: Virtual Transmission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Assume the following parameters</a:t>
                </a:r>
              </a:p>
              <a:p>
                <a:pPr lvl="1"/>
                <a:r>
                  <a:rPr lang="en-US" noProof="0" dirty="0"/>
                  <a:t>constant packet transmission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constant </a:t>
                </a:r>
                <a:r>
                  <a:rPr lang="en-US" noProof="0" dirty="0" err="1"/>
                  <a:t>singal</a:t>
                </a:r>
                <a:r>
                  <a:rPr lang="en-US" noProof="0" dirty="0"/>
                  <a:t> propagation delay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from sender to receiver and back</a:t>
                </a:r>
              </a:p>
              <a:p>
                <a:pPr lvl="1"/>
                <a:r>
                  <a:rPr lang="en-US" noProof="0" dirty="0"/>
                  <a:t>packet error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noProof="0" dirty="0"/>
                  <a:t> for any packet</a:t>
                </a:r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What is the virtual transmission time?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82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Handshaking Protocol 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>
                <a:solidFill>
                  <a:schemeClr val="accent5"/>
                </a:solidFill>
              </a:rPr>
              <a:t>Limiting resources</a:t>
            </a:r>
          </a:p>
          <a:p>
            <a:pPr lvl="1"/>
            <a:r>
              <a:rPr lang="en-US" noProof="0" dirty="0"/>
              <a:t>processing of packets in the system, i.e., sending of packets over the error prone communication channel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Performance measures</a:t>
            </a:r>
          </a:p>
          <a:p>
            <a:pPr lvl="1"/>
            <a:r>
              <a:rPr lang="en-US" noProof="0" dirty="0"/>
              <a:t>response time of the system (waiting time and virtual transmission time)</a:t>
            </a:r>
          </a:p>
          <a:p>
            <a:pPr lvl="1"/>
            <a:r>
              <a:rPr lang="en-US" noProof="0" dirty="0"/>
              <a:t>throughput per packet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Goal of model</a:t>
            </a:r>
          </a:p>
          <a:p>
            <a:pPr lvl="1"/>
            <a:r>
              <a:rPr lang="en-US" noProof="0" dirty="0"/>
              <a:t>impact of packet error probability on performance measures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Queueing model</a:t>
            </a:r>
          </a:p>
          <a:p>
            <a:pPr lvl="1"/>
            <a:r>
              <a:rPr lang="en-US" noProof="0" dirty="0"/>
              <a:t>GI/GI/1-∞ delay 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83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CFF07E-CC1D-443C-B5A2-25E00786D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Example: Network Dimensioning in Mobile Networks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5653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Network Dimensioning in Mobile Networks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the arrival process? What is the service process?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E1E4DA-A27F-408F-B3F5-EED66BB8BF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9FBE6A8-3240-4D4F-954D-1570D87DA31A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25" y="1691081"/>
            <a:ext cx="10402349" cy="43287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4189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Summary: Network Dimensioning in Mobile Networks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>
                <a:solidFill>
                  <a:schemeClr val="accent5"/>
                </a:solidFill>
              </a:rPr>
              <a:t>Limiting resources</a:t>
            </a:r>
          </a:p>
          <a:p>
            <a:pPr lvl="1"/>
            <a:r>
              <a:rPr lang="en-US" noProof="0" dirty="0"/>
              <a:t>number of communication channels in the mobile cell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Performance measures</a:t>
            </a:r>
          </a:p>
          <a:p>
            <a:pPr lvl="1"/>
            <a:r>
              <a:rPr lang="en-US" noProof="0" dirty="0"/>
              <a:t>blocking probability of customers’ calls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Goal of model</a:t>
            </a:r>
          </a:p>
          <a:p>
            <a:pPr lvl="1"/>
            <a:r>
              <a:rPr lang="en-US" noProof="0" dirty="0"/>
              <a:t>dimensioning of the number of required communication channels such that the blocking probability is below a QoS threshold for given parameters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Queueing model</a:t>
            </a:r>
          </a:p>
          <a:p>
            <a:pPr lvl="1"/>
            <a:r>
              <a:rPr lang="en-US" noProof="0" dirty="0"/>
              <a:t>M/GI/n-0 loss 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74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CFF07E-CC1D-443C-B5A2-25E00786D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Example: IoT Load Balancer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90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Superposition of Arrival Processes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934200" cy="5105400"/>
          </a:xfrm>
        </p:spPr>
        <p:txBody>
          <a:bodyPr/>
          <a:lstStyle/>
          <a:p>
            <a:r>
              <a:rPr lang="en-US" noProof="0" dirty="0"/>
              <a:t>Kendall’s notation is extended for the superposition of two or more input streams</a:t>
            </a:r>
          </a:p>
          <a:p>
            <a:endParaRPr lang="en-US" noProof="0" dirty="0"/>
          </a:p>
          <a:p>
            <a:r>
              <a:rPr lang="en-US" noProof="0" dirty="0"/>
              <a:t>E.g. two arrival streams, e.g. from sensor 1 and sensor 2 with interarrival times A</a:t>
            </a:r>
            <a:r>
              <a:rPr lang="en-US" baseline="-25000" noProof="0" dirty="0"/>
              <a:t>1</a:t>
            </a:r>
            <a:r>
              <a:rPr lang="en-US" noProof="0" dirty="0"/>
              <a:t> and A</a:t>
            </a:r>
            <a:r>
              <a:rPr lang="en-US" baseline="-25000" noProof="0" dirty="0"/>
              <a:t>2</a:t>
            </a:r>
          </a:p>
          <a:p>
            <a:endParaRPr lang="en-US" baseline="-25000" noProof="0" dirty="0"/>
          </a:p>
          <a:p>
            <a:endParaRPr lang="en-US" baseline="-25000" noProof="0" dirty="0"/>
          </a:p>
          <a:p>
            <a:endParaRPr lang="en-US" baseline="-25000" noProof="0" dirty="0"/>
          </a:p>
          <a:p>
            <a:endParaRPr lang="en-US" baseline="-25000" noProof="0" dirty="0"/>
          </a:p>
          <a:p>
            <a:endParaRPr lang="en-US" noProof="0" dirty="0"/>
          </a:p>
          <a:p>
            <a:r>
              <a:rPr lang="en-US" noProof="0" dirty="0"/>
              <a:t>For 𝑘 independent arrival flows which are described by the same random variable A for the interarrival times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E5EA480-8B8A-4CC6-9E52-C5344E26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359" y="1123565"/>
            <a:ext cx="5135641" cy="3581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151C1C9-DE54-4071-BD71-86BFB965C8AE}"/>
              </a:ext>
            </a:extLst>
          </p:cNvPr>
          <p:cNvSpPr/>
          <p:nvPr/>
        </p:nvSpPr>
        <p:spPr>
          <a:xfrm>
            <a:off x="1385242" y="2914265"/>
            <a:ext cx="2374368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de-DE" sz="2800" b="0" dirty="0">
                <a:latin typeface="Book Antiqua" panose="02040602050305030304" pitchFamily="18" charset="0"/>
              </a:rPr>
              <a:t>A</a:t>
            </a:r>
            <a:r>
              <a:rPr lang="de-DE" sz="2800" b="0" baseline="-25000" dirty="0">
                <a:latin typeface="Book Antiqua" panose="02040602050305030304" pitchFamily="18" charset="0"/>
              </a:rPr>
              <a:t>1</a:t>
            </a:r>
            <a:r>
              <a:rPr lang="de-DE" sz="2800" b="0" dirty="0">
                <a:latin typeface="Book Antiqua" panose="02040602050305030304" pitchFamily="18" charset="0"/>
              </a:rPr>
              <a:t>+A</a:t>
            </a:r>
            <a:r>
              <a:rPr lang="de-DE" sz="2800" b="0" baseline="-25000" dirty="0">
                <a:latin typeface="Book Antiqua" panose="02040602050305030304" pitchFamily="18" charset="0"/>
              </a:rPr>
              <a:t>2</a:t>
            </a:r>
            <a:r>
              <a:rPr lang="de-DE" sz="2800" b="0" dirty="0">
                <a:latin typeface="Book Antiqua" panose="02040602050305030304" pitchFamily="18" charset="0"/>
              </a:rPr>
              <a:t>/B/n-S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4E86917-D36E-4D53-84EC-77505D30F5BD}"/>
              </a:ext>
            </a:extLst>
          </p:cNvPr>
          <p:cNvSpPr/>
          <p:nvPr/>
        </p:nvSpPr>
        <p:spPr>
          <a:xfrm>
            <a:off x="1353287" y="4914130"/>
            <a:ext cx="192713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de-DE" sz="2800" b="0" dirty="0" err="1">
                <a:latin typeface="Book Antiqua" panose="02040602050305030304" pitchFamily="18" charset="0"/>
              </a:rPr>
              <a:t>k∙A</a:t>
            </a:r>
            <a:r>
              <a:rPr lang="de-DE" sz="2800" b="0" dirty="0">
                <a:latin typeface="Book Antiqua" panose="02040602050305030304" pitchFamily="18" charset="0"/>
              </a:rPr>
              <a:t>/B/n-S</a:t>
            </a:r>
          </a:p>
        </p:txBody>
      </p:sp>
    </p:spTree>
    <p:extLst>
      <p:ext uri="{BB962C8B-B14F-4D97-AF65-F5344CB8AC3E}">
        <p14:creationId xmlns:p14="http://schemas.microsoft.com/office/powerpoint/2010/main" val="354202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Illustration of Superposition of Arrival Processes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81" y="1562449"/>
            <a:ext cx="10335237" cy="373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5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5D15F-4857-4487-9ED2-F34C8391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IoT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2331E4-83D9-488A-9501-96AD2E330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noProof="0" dirty="0"/>
                  <a:t>Sensors periodically send messages</a:t>
                </a:r>
              </a:p>
              <a:p>
                <a:r>
                  <a:rPr lang="en-US" noProof="0" dirty="0"/>
                  <a:t>Deterministic processing time of (small) messages from the sensors</a:t>
                </a:r>
              </a:p>
              <a:p>
                <a:r>
                  <a:rPr lang="en-US" noProof="0" dirty="0"/>
                  <a:t>Large number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 of sensors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How to model the IoT Load Balancer? Kendall’s notation?</a:t>
                </a:r>
              </a:p>
              <a:p>
                <a:pPr lvl="1"/>
                <a:r>
                  <a:rPr lang="en-US" noProof="0" dirty="0"/>
                  <a:t>For single sensor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noProof="0" dirty="0"/>
                  <a:t> ?</a:t>
                </a:r>
              </a:p>
              <a:p>
                <a:pPr lvl="1"/>
                <a:r>
                  <a:rPr lang="en-US" noProof="0" dirty="0"/>
                  <a:t>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noProof="0" dirty="0"/>
                  <a:t> ? </a:t>
                </a:r>
              </a:p>
              <a:p>
                <a:pPr lvl="1"/>
                <a:r>
                  <a:rPr lang="en-US" noProof="0" dirty="0"/>
                  <a:t>For large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 ?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2331E4-83D9-488A-9501-96AD2E330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7F274F-AA2B-4EED-A562-CDBA46455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5B339D-C652-4A74-B42E-B9C0F1637DB2}"/>
              </a:ext>
            </a:extLst>
          </p:cNvPr>
          <p:cNvSpPr/>
          <p:nvPr/>
        </p:nvSpPr>
        <p:spPr bwMode="auto">
          <a:xfrm>
            <a:off x="8718288" y="3007698"/>
            <a:ext cx="536548" cy="14358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F1914DD-C76F-4816-95B6-5D0439E2D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08183"/>
            <a:ext cx="6073698" cy="162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/>
          <p:cNvSpPr/>
          <p:nvPr/>
        </p:nvSpPr>
        <p:spPr bwMode="auto">
          <a:xfrm>
            <a:off x="7696200" y="3146825"/>
            <a:ext cx="457200" cy="16419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1761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Summary: Network Dimensioning in Mobile Networks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>
                <a:solidFill>
                  <a:schemeClr val="accent5"/>
                </a:solidFill>
              </a:rPr>
              <a:t>Limiting resources</a:t>
            </a:r>
          </a:p>
          <a:p>
            <a:pPr lvl="1"/>
            <a:r>
              <a:rPr lang="en-US" noProof="0" dirty="0"/>
              <a:t>IoT cloud load balancer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Performance measures</a:t>
            </a:r>
          </a:p>
          <a:p>
            <a:pPr lvl="1"/>
            <a:r>
              <a:rPr lang="en-US" noProof="0" dirty="0"/>
              <a:t>waiting time or response time of IoT data packets at the load balancer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Goal of model</a:t>
            </a:r>
          </a:p>
          <a:p>
            <a:pPr lvl="1"/>
            <a:r>
              <a:rPr lang="en-US" noProof="0" dirty="0"/>
              <a:t>dimensioning of the required processing power of the load balancer to keep the</a:t>
            </a:r>
          </a:p>
          <a:p>
            <a:pPr lvl="1"/>
            <a:r>
              <a:rPr lang="en-US" noProof="0" dirty="0"/>
              <a:t>mean waiting time below a predefined QoS threshold;</a:t>
            </a:r>
          </a:p>
          <a:p>
            <a:pPr lvl="1"/>
            <a:r>
              <a:rPr lang="en-US" noProof="0" dirty="0"/>
              <a:t>comparison of exact </a:t>
            </a:r>
            <a:r>
              <a:rPr lang="en-US" noProof="0" dirty="0" err="1"/>
              <a:t>nD</a:t>
            </a:r>
            <a:r>
              <a:rPr lang="en-US" noProof="0" dirty="0"/>
              <a:t>/D/1 model with the approximating M/D/1 queue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Queueing model</a:t>
            </a:r>
          </a:p>
          <a:p>
            <a:pPr lvl="1"/>
            <a:r>
              <a:rPr lang="en-US" noProof="0" dirty="0" err="1"/>
              <a:t>nD</a:t>
            </a:r>
            <a:r>
              <a:rPr lang="en-US" noProof="0" dirty="0"/>
              <a:t>/1/1 and M/D/1 delay 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5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F914-3A5E-4AD7-8D66-F80D20C2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noProof="0" dirty="0"/>
              <a:t>Example: </a:t>
            </a:r>
            <a:r>
              <a:rPr lang="en-US" noProof="0" dirty="0"/>
              <a:t>Internet of Things (IoT)</a:t>
            </a:r>
          </a:p>
        </p:txBody>
      </p:sp>
      <p:sp>
        <p:nvSpPr>
          <p:cNvPr id="71681" name="Inhaltsplatzhalter 71680">
            <a:extLst>
              <a:ext uri="{FF2B5EF4-FFF2-40B4-BE49-F238E27FC236}">
                <a16:creationId xmlns:a16="http://schemas.microsoft.com/office/drawing/2014/main" id="{12D70334-F815-42DD-B15C-14E91932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705600" cy="5105400"/>
          </a:xfrm>
        </p:spPr>
        <p:txBody>
          <a:bodyPr>
            <a:normAutofit/>
          </a:bodyPr>
          <a:lstStyle/>
          <a:p>
            <a:r>
              <a:rPr lang="en-US" noProof="0" dirty="0"/>
              <a:t>Some relevant questions</a:t>
            </a:r>
          </a:p>
          <a:p>
            <a:pPr lvl="1"/>
            <a:r>
              <a:rPr lang="en-US" noProof="0" dirty="0"/>
              <a:t>How can an IoT system with millions of sensors be modeled? What is the scalability of such a system?</a:t>
            </a:r>
          </a:p>
          <a:p>
            <a:pPr lvl="1"/>
            <a:r>
              <a:rPr lang="en-US" noProof="0" dirty="0"/>
              <a:t>How many gateways are needed in a smart city to ensure good quality of service?</a:t>
            </a:r>
          </a:p>
          <a:p>
            <a:pPr lvl="1"/>
            <a:r>
              <a:rPr lang="en-US" noProof="0" dirty="0"/>
              <a:t>How can server capacity be dimensioned in a cloud? How many servers or VMs are required?</a:t>
            </a:r>
          </a:p>
          <a:p>
            <a:pPr lvl="1"/>
            <a:r>
              <a:rPr lang="en-US" noProof="0" dirty="0"/>
              <a:t>How well does channel access mechanism work for technologies such as </a:t>
            </a:r>
            <a:r>
              <a:rPr lang="en-US" noProof="0" dirty="0" err="1"/>
              <a:t>nB</a:t>
            </a:r>
            <a:r>
              <a:rPr lang="en-US" noProof="0" dirty="0"/>
              <a:t>-IoT or LoRaWAN? What is the probability of a successful data transfer? What is the energy efficiency of the channel access?</a:t>
            </a:r>
          </a:p>
          <a:p>
            <a:pPr lvl="1"/>
            <a:endParaRPr lang="en-US" noProof="0" dirty="0"/>
          </a:p>
          <a:p>
            <a:r>
              <a:rPr lang="en-US" noProof="0" dirty="0"/>
              <a:t>Models from queuing theory applied to IoT systems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03D619-6D03-44C2-9440-DFC72C834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82BA1B40-F190-4935-BC05-935C32DAC722}" type="slidenum">
              <a:rPr lang="de-DE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CE5EA480-8B8A-4CC6-9E52-C5344E26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359" y="1123565"/>
            <a:ext cx="5135641" cy="3581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550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F1858-7E6C-46C3-B16B-EAA8199C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IoT System</a:t>
            </a:r>
          </a:p>
        </p:txBody>
      </p:sp>
      <p:sp>
        <p:nvSpPr>
          <p:cNvPr id="75" name="Inhaltsplatzhalter 74">
            <a:extLst>
              <a:ext uri="{FF2B5EF4-FFF2-40B4-BE49-F238E27FC236}">
                <a16:creationId xmlns:a16="http://schemas.microsoft.com/office/drawing/2014/main" id="{56B8C918-602B-4A77-B6AC-93E2ADC1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Things networked using Internet technologies</a:t>
            </a:r>
          </a:p>
          <a:p>
            <a:pPr lvl="1"/>
            <a:r>
              <a:rPr lang="en-US" noProof="0" dirty="0"/>
              <a:t>may be resource constrained (energy consumption, RAM, ROM)</a:t>
            </a:r>
          </a:p>
          <a:p>
            <a:pPr lvl="1"/>
            <a:r>
              <a:rPr lang="en-US" noProof="0" dirty="0"/>
              <a:t>may have to sent a couple of bytes only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A2AC780-C84B-461B-9FFC-E135BDCB9C9A}"/>
              </a:ext>
            </a:extLst>
          </p:cNvPr>
          <p:cNvCxnSpPr>
            <a:cxnSpLocks/>
          </p:cNvCxnSpPr>
          <p:nvPr/>
        </p:nvCxnSpPr>
        <p:spPr>
          <a:xfrm>
            <a:off x="5176647" y="3004280"/>
            <a:ext cx="3161680" cy="486687"/>
          </a:xfrm>
          <a:prstGeom prst="line">
            <a:avLst/>
          </a:prstGeom>
          <a:noFill/>
          <a:ln w="666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3DF68E89-3F09-49A1-B157-58D5651021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913" y="2676715"/>
            <a:ext cx="607178" cy="3969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3EC5666-7B60-4F28-BE66-69FF0FCAD3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13" y="3208906"/>
            <a:ext cx="607178" cy="396943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9D9F054-3357-47E0-A378-905C707547B5}"/>
              </a:ext>
            </a:extLst>
          </p:cNvPr>
          <p:cNvCxnSpPr>
            <a:cxnSpLocks/>
          </p:cNvCxnSpPr>
          <p:nvPr/>
        </p:nvCxnSpPr>
        <p:spPr>
          <a:xfrm>
            <a:off x="3474684" y="2942408"/>
            <a:ext cx="1056806" cy="1"/>
          </a:xfrm>
          <a:prstGeom prst="line">
            <a:avLst/>
          </a:prstGeom>
          <a:noFill/>
          <a:ln w="34925" cap="flat" cmpd="sng" algn="ctr">
            <a:solidFill>
              <a:srgbClr val="FFFFFF">
                <a:lumMod val="75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A09CF35-FF73-4EA0-9031-1D165DEF7E55}"/>
              </a:ext>
            </a:extLst>
          </p:cNvPr>
          <p:cNvCxnSpPr>
            <a:cxnSpLocks/>
          </p:cNvCxnSpPr>
          <p:nvPr/>
        </p:nvCxnSpPr>
        <p:spPr>
          <a:xfrm flipV="1">
            <a:off x="3283210" y="3202149"/>
            <a:ext cx="1381461" cy="298949"/>
          </a:xfrm>
          <a:prstGeom prst="line">
            <a:avLst/>
          </a:prstGeom>
          <a:noFill/>
          <a:ln w="34925" cap="flat" cmpd="sng" algn="ctr">
            <a:solidFill>
              <a:srgbClr val="FFFFFF">
                <a:lumMod val="75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3D98BECA-263B-4B62-910E-D634E1ED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118" y="2807225"/>
            <a:ext cx="2050618" cy="127751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80B14E5-39C2-4D34-BC55-A9214706D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797" y="3440326"/>
            <a:ext cx="451926" cy="49413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F0AD716-5D0C-42D3-BDD3-7DA7439EB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364" y="2847436"/>
            <a:ext cx="660126" cy="471431"/>
          </a:xfrm>
          <a:prstGeom prst="rect">
            <a:avLst/>
          </a:prstGeom>
          <a:ln w="28575">
            <a:noFill/>
          </a:ln>
        </p:spPr>
      </p:pic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1EA8C6A7-6C4A-4312-971C-6E5D712DA859}"/>
              </a:ext>
            </a:extLst>
          </p:cNvPr>
          <p:cNvSpPr/>
          <p:nvPr/>
        </p:nvSpPr>
        <p:spPr bwMode="auto">
          <a:xfrm>
            <a:off x="8207600" y="2438400"/>
            <a:ext cx="1906443" cy="294512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DE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78EC93A-4BC7-4F80-8AEE-1BA07A7C9C85}"/>
              </a:ext>
            </a:extLst>
          </p:cNvPr>
          <p:cNvSpPr/>
          <p:nvPr/>
        </p:nvSpPr>
        <p:spPr bwMode="auto">
          <a:xfrm>
            <a:off x="1763704" y="2447445"/>
            <a:ext cx="1906443" cy="294512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DE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A3E81207-9646-4468-9996-70C9CBAF408E}"/>
              </a:ext>
            </a:extLst>
          </p:cNvPr>
          <p:cNvSpPr/>
          <p:nvPr/>
        </p:nvSpPr>
        <p:spPr bwMode="auto">
          <a:xfrm>
            <a:off x="4107209" y="2447445"/>
            <a:ext cx="1906443" cy="294512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DE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20" descr="C:\Users\ecoffey\AppData\Local\Temp\Rar$DRa0.591\30033_Device_generic_gateway_unknown_64.png">
            <a:extLst>
              <a:ext uri="{FF2B5EF4-FFF2-40B4-BE49-F238E27FC236}">
                <a16:creationId xmlns:a16="http://schemas.microsoft.com/office/drawing/2014/main" id="{BF3B1A94-DEAB-4609-89F7-003329B8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956" y="2622506"/>
            <a:ext cx="781866" cy="7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0" descr="C:\Users\ecoffey\AppData\Local\Temp\Rar$DRa0.591\30033_Device_generic_gateway_unknown_64.png">
            <a:extLst>
              <a:ext uri="{FF2B5EF4-FFF2-40B4-BE49-F238E27FC236}">
                <a16:creationId xmlns:a16="http://schemas.microsoft.com/office/drawing/2014/main" id="{CA0808B9-711D-4506-A816-27C0E884A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495" y="4010851"/>
            <a:ext cx="781866" cy="7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366EFC44-2CF1-4BD1-BB84-2D94BCBF3F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30" y="4106588"/>
            <a:ext cx="607178" cy="396943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10D8E9BD-992B-4577-A76B-69CBD80962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71" y="4638779"/>
            <a:ext cx="607178" cy="39694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F1542A74-BEA9-45F3-9B98-32033327AC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08" y="4466738"/>
            <a:ext cx="607178" cy="396943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62CFB9FA-0071-42CD-AAC7-70D4CDF298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01" y="3859570"/>
            <a:ext cx="607178" cy="396943"/>
          </a:xfrm>
          <a:prstGeom prst="rect">
            <a:avLst/>
          </a:prstGeom>
        </p:spPr>
      </p:pic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CF1200F4-C632-4B3A-A5D8-B904D8DD5160}"/>
              </a:ext>
            </a:extLst>
          </p:cNvPr>
          <p:cNvCxnSpPr>
            <a:stCxn id="47" idx="2"/>
            <a:endCxn id="46" idx="0"/>
          </p:cNvCxnSpPr>
          <p:nvPr/>
        </p:nvCxnSpPr>
        <p:spPr bwMode="auto">
          <a:xfrm flipH="1">
            <a:off x="2063698" y="4256513"/>
            <a:ext cx="232393" cy="2102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262FC1E4-8673-41B7-BE7C-F2E913BBBC40}"/>
              </a:ext>
            </a:extLst>
          </p:cNvPr>
          <p:cNvCxnSpPr>
            <a:cxnSpLocks/>
            <a:stCxn id="46" idx="2"/>
          </p:cNvCxnSpPr>
          <p:nvPr/>
        </p:nvCxnSpPr>
        <p:spPr bwMode="auto">
          <a:xfrm>
            <a:off x="2063698" y="4863681"/>
            <a:ext cx="650407" cy="11675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ADE7C34B-C307-485A-97B1-920389F6605D}"/>
              </a:ext>
            </a:extLst>
          </p:cNvPr>
          <p:cNvCxnSpPr>
            <a:stCxn id="46" idx="3"/>
            <a:endCxn id="44" idx="1"/>
          </p:cNvCxnSpPr>
          <p:nvPr/>
        </p:nvCxnSpPr>
        <p:spPr bwMode="auto">
          <a:xfrm flipV="1">
            <a:off x="2367286" y="4305059"/>
            <a:ext cx="461244" cy="3601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11918DA7-09BF-48B2-AA39-F8175E323ABF}"/>
              </a:ext>
            </a:extLst>
          </p:cNvPr>
          <p:cNvCxnSpPr>
            <a:stCxn id="47" idx="3"/>
            <a:endCxn id="44" idx="1"/>
          </p:cNvCxnSpPr>
          <p:nvPr/>
        </p:nvCxnSpPr>
        <p:spPr bwMode="auto">
          <a:xfrm>
            <a:off x="2599680" y="4058041"/>
            <a:ext cx="228851" cy="24701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E31F45C2-21B3-4749-83D9-2E34B2C65A16}"/>
              </a:ext>
            </a:extLst>
          </p:cNvPr>
          <p:cNvCxnSpPr>
            <a:stCxn id="44" idx="2"/>
          </p:cNvCxnSpPr>
          <p:nvPr/>
        </p:nvCxnSpPr>
        <p:spPr bwMode="auto">
          <a:xfrm flipH="1">
            <a:off x="3056365" y="4503530"/>
            <a:ext cx="75754" cy="32266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9B00730A-09A0-4DB8-AF5E-007BE3BF9AFC}"/>
              </a:ext>
            </a:extLst>
          </p:cNvPr>
          <p:cNvCxnSpPr>
            <a:stCxn id="45" idx="3"/>
            <a:endCxn id="40" idx="1"/>
          </p:cNvCxnSpPr>
          <p:nvPr/>
        </p:nvCxnSpPr>
        <p:spPr bwMode="auto">
          <a:xfrm flipV="1">
            <a:off x="3324049" y="4401784"/>
            <a:ext cx="1290446" cy="435466"/>
          </a:xfrm>
          <a:prstGeom prst="line">
            <a:avLst/>
          </a:prstGeom>
          <a:noFill/>
          <a:ln w="34925" cap="flat" cmpd="sng" algn="ctr">
            <a:solidFill>
              <a:srgbClr val="FFFFFF">
                <a:lumMod val="75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1E5FCA5D-25A8-4BA8-BC5D-25B669DE7F9F}"/>
              </a:ext>
            </a:extLst>
          </p:cNvPr>
          <p:cNvCxnSpPr>
            <a:stCxn id="44" idx="3"/>
            <a:endCxn id="40" idx="1"/>
          </p:cNvCxnSpPr>
          <p:nvPr/>
        </p:nvCxnSpPr>
        <p:spPr bwMode="auto">
          <a:xfrm>
            <a:off x="3435709" y="4305060"/>
            <a:ext cx="1178787" cy="96725"/>
          </a:xfrm>
          <a:prstGeom prst="line">
            <a:avLst/>
          </a:prstGeom>
          <a:noFill/>
          <a:ln w="34925" cap="flat" cmpd="sng" algn="ctr">
            <a:solidFill>
              <a:srgbClr val="FFFFFF">
                <a:lumMod val="75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F0D9747E-CAB7-4587-AAC7-EB5CCAFF2338}"/>
              </a:ext>
            </a:extLst>
          </p:cNvPr>
          <p:cNvSpPr txBox="1"/>
          <p:nvPr/>
        </p:nvSpPr>
        <p:spPr>
          <a:xfrm>
            <a:off x="1956012" y="5580067"/>
            <a:ext cx="152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Things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B73D4B53-ACB4-441F-82C8-8E3A200179EF}"/>
              </a:ext>
            </a:extLst>
          </p:cNvPr>
          <p:cNvSpPr txBox="1"/>
          <p:nvPr/>
        </p:nvSpPr>
        <p:spPr>
          <a:xfrm>
            <a:off x="4295734" y="5580067"/>
            <a:ext cx="152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IoT</a:t>
            </a:r>
            <a:r>
              <a: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Gateways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5E1759C-E05E-4A70-A2E5-6CE473AB28B7}"/>
              </a:ext>
            </a:extLst>
          </p:cNvPr>
          <p:cNvSpPr txBox="1"/>
          <p:nvPr/>
        </p:nvSpPr>
        <p:spPr>
          <a:xfrm>
            <a:off x="8291223" y="5580067"/>
            <a:ext cx="173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Online Services</a:t>
            </a:r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D8F38863-9D1D-4043-88EE-5E4097FFFF3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5396361" y="3697378"/>
            <a:ext cx="917800" cy="704406"/>
          </a:xfrm>
          <a:prstGeom prst="line">
            <a:avLst/>
          </a:prstGeom>
          <a:noFill/>
          <a:ln w="666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Cloud">
            <a:extLst>
              <a:ext uri="{FF2B5EF4-FFF2-40B4-BE49-F238E27FC236}">
                <a16:creationId xmlns:a16="http://schemas.microsoft.com/office/drawing/2014/main" id="{CB9C8CA0-BBF8-41D9-AD8F-E50FE679A09F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122709" y="2676714"/>
            <a:ext cx="2021512" cy="135587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Internet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6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61359-4DF6-4838-8AC9-F8FCA3D9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IoT Gateway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D03C4C-9512-4A7B-8533-6B1832ECB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Bridges the communication gap between IoT devices and the cloud, e.g. translating protocols, adding security features, etc.</a:t>
            </a:r>
          </a:p>
          <a:p>
            <a:r>
              <a:rPr lang="en-US" noProof="0" dirty="0"/>
              <a:t>May offer local processing, filtering, caching, storage solutions</a:t>
            </a:r>
          </a:p>
          <a:p>
            <a:r>
              <a:rPr lang="en-US" noProof="0" dirty="0"/>
              <a:t>May control smart things</a:t>
            </a:r>
          </a:p>
          <a:p>
            <a:r>
              <a:rPr lang="en-US" noProof="0" dirty="0"/>
              <a:t>Advantages: lowering costs, mitigate risks, operation and management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4128A01E-1920-4231-B924-6726556B3F71}"/>
              </a:ext>
            </a:extLst>
          </p:cNvPr>
          <p:cNvGrpSpPr/>
          <p:nvPr/>
        </p:nvGrpSpPr>
        <p:grpSpPr>
          <a:xfrm>
            <a:off x="1779712" y="2813601"/>
            <a:ext cx="8494628" cy="3510999"/>
            <a:chOff x="236108" y="1760813"/>
            <a:chExt cx="8494628" cy="3510999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C025848F-8847-4E34-8B3A-AB2240FB909D}"/>
                </a:ext>
              </a:extLst>
            </p:cNvPr>
            <p:cNvCxnSpPr>
              <a:cxnSpLocks/>
            </p:cNvCxnSpPr>
            <p:nvPr/>
          </p:nvCxnSpPr>
          <p:spPr>
            <a:xfrm>
              <a:off x="3652647" y="2326692"/>
              <a:ext cx="3161680" cy="486687"/>
            </a:xfrm>
            <a:prstGeom prst="line">
              <a:avLst/>
            </a:prstGeom>
            <a:noFill/>
            <a:ln w="6667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E93D79E4-958D-490F-97C9-EE81B9F6A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913" y="1999127"/>
              <a:ext cx="607178" cy="396943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2062426-443F-4E95-B017-CFF55CDB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913" y="2531318"/>
              <a:ext cx="607178" cy="396943"/>
            </a:xfrm>
            <a:prstGeom prst="rect">
              <a:avLst/>
            </a:prstGeom>
          </p:spPr>
        </p:pic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ABF84062-3052-4031-84EF-44AF9517516D}"/>
                </a:ext>
              </a:extLst>
            </p:cNvPr>
            <p:cNvCxnSpPr>
              <a:cxnSpLocks/>
            </p:cNvCxnSpPr>
            <p:nvPr/>
          </p:nvCxnSpPr>
          <p:spPr>
            <a:xfrm>
              <a:off x="1950684" y="2264820"/>
              <a:ext cx="1056806" cy="1"/>
            </a:xfrm>
            <a:prstGeom prst="line">
              <a:avLst/>
            </a:prstGeom>
            <a:noFill/>
            <a:ln w="34925" cap="flat" cmpd="sng" algn="ctr">
              <a:solidFill>
                <a:srgbClr val="FFFFFF">
                  <a:lumMod val="75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9C5DA31-A2A1-41DB-94D6-13A0236B2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9209" y="2524561"/>
              <a:ext cx="1381461" cy="298949"/>
            </a:xfrm>
            <a:prstGeom prst="line">
              <a:avLst/>
            </a:prstGeom>
            <a:noFill/>
            <a:ln w="34925" cap="flat" cmpd="sng" algn="ctr">
              <a:solidFill>
                <a:srgbClr val="FFFFFF">
                  <a:lumMod val="75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315E2EC-BD2F-4927-9EB9-23E5E745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0118" y="2129637"/>
              <a:ext cx="2050618" cy="1277513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4D79602-48D6-4361-B215-BF6DCC568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1797" y="2762738"/>
              <a:ext cx="451926" cy="494133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5832313-E887-40A8-8198-26029121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5364" y="2169848"/>
              <a:ext cx="660126" cy="471431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BBBC946D-A31C-4E18-8C2B-B8A73111ED23}"/>
                </a:ext>
              </a:extLst>
            </p:cNvPr>
            <p:cNvSpPr/>
            <p:nvPr/>
          </p:nvSpPr>
          <p:spPr bwMode="auto">
            <a:xfrm>
              <a:off x="6683599" y="1760813"/>
              <a:ext cx="1906443" cy="2945120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513A8E3A-1268-4A50-A968-BE6FBCF533A8}"/>
                </a:ext>
              </a:extLst>
            </p:cNvPr>
            <p:cNvSpPr/>
            <p:nvPr/>
          </p:nvSpPr>
          <p:spPr bwMode="auto">
            <a:xfrm>
              <a:off x="239703" y="1769858"/>
              <a:ext cx="1906443" cy="2945120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C0AC888B-31CC-4F99-B4E5-E749E394941C}"/>
                </a:ext>
              </a:extLst>
            </p:cNvPr>
            <p:cNvSpPr/>
            <p:nvPr/>
          </p:nvSpPr>
          <p:spPr bwMode="auto">
            <a:xfrm>
              <a:off x="2583208" y="1769858"/>
              <a:ext cx="1906443" cy="2945120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6" name="Picture 20" descr="C:\Users\ecoffey\AppData\Local\Temp\Rar$DRa0.591\30033_Device_generic_gateway_unknown_64.png">
              <a:extLst>
                <a:ext uri="{FF2B5EF4-FFF2-40B4-BE49-F238E27FC236}">
                  <a16:creationId xmlns:a16="http://schemas.microsoft.com/office/drawing/2014/main" id="{5222B570-5AF4-41F5-9026-FFE57E328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956" y="1944919"/>
              <a:ext cx="781866" cy="781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0" descr="C:\Users\ecoffey\AppData\Local\Temp\Rar$DRa0.591\30033_Device_generic_gateway_unknown_64.png">
              <a:extLst>
                <a:ext uri="{FF2B5EF4-FFF2-40B4-BE49-F238E27FC236}">
                  <a16:creationId xmlns:a16="http://schemas.microsoft.com/office/drawing/2014/main" id="{E18DCB89-1888-485D-A224-1609932B4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495" y="3333264"/>
              <a:ext cx="781866" cy="781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AF2C6C1-152D-4162-86D7-5EFB6D94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530" y="3429000"/>
              <a:ext cx="607178" cy="396943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BB35100-0A4C-47FE-BFDF-E88225B8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871" y="3961191"/>
              <a:ext cx="607178" cy="396943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AAEB8B3A-98B8-4964-88B7-C6FF4E04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08" y="3789150"/>
              <a:ext cx="607178" cy="396943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EFE590E4-6439-4AE8-BF21-1371F5AC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01" y="3181982"/>
              <a:ext cx="607178" cy="396943"/>
            </a:xfrm>
            <a:prstGeom prst="rect">
              <a:avLst/>
            </a:prstGeom>
          </p:spPr>
        </p:pic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8A88D36-0153-404E-9995-25A7A87EAFF9}"/>
                </a:ext>
              </a:extLst>
            </p:cNvPr>
            <p:cNvCxnSpPr>
              <a:stCxn id="21" idx="2"/>
              <a:endCxn id="20" idx="0"/>
            </p:cNvCxnSpPr>
            <p:nvPr/>
          </p:nvCxnSpPr>
          <p:spPr bwMode="auto">
            <a:xfrm flipH="1">
              <a:off x="539697" y="3578925"/>
              <a:ext cx="232393" cy="2102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A6AD6B71-3EEC-4BD9-A709-E741274725D8}"/>
                </a:ext>
              </a:extLst>
            </p:cNvPr>
            <p:cNvCxnSpPr>
              <a:cxnSpLocks/>
              <a:stCxn id="20" idx="2"/>
            </p:cNvCxnSpPr>
            <p:nvPr/>
          </p:nvCxnSpPr>
          <p:spPr bwMode="auto">
            <a:xfrm>
              <a:off x="539697" y="4186093"/>
              <a:ext cx="650407" cy="11675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CD3CB8B-CE5E-4236-A794-584B4808F887}"/>
                </a:ext>
              </a:extLst>
            </p:cNvPr>
            <p:cNvCxnSpPr>
              <a:stCxn id="20" idx="3"/>
              <a:endCxn id="18" idx="1"/>
            </p:cNvCxnSpPr>
            <p:nvPr/>
          </p:nvCxnSpPr>
          <p:spPr bwMode="auto">
            <a:xfrm flipV="1">
              <a:off x="843286" y="3627472"/>
              <a:ext cx="461244" cy="36015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562198-CBED-41C2-BF77-745A06D32954}"/>
                </a:ext>
              </a:extLst>
            </p:cNvPr>
            <p:cNvCxnSpPr>
              <a:stCxn id="21" idx="3"/>
              <a:endCxn id="18" idx="1"/>
            </p:cNvCxnSpPr>
            <p:nvPr/>
          </p:nvCxnSpPr>
          <p:spPr bwMode="auto">
            <a:xfrm>
              <a:off x="1075679" y="3380454"/>
              <a:ext cx="228851" cy="24701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84CEBD5-054B-40CA-B2EB-1934C5038F18}"/>
                </a:ext>
              </a:extLst>
            </p:cNvPr>
            <p:cNvCxnSpPr>
              <a:stCxn id="18" idx="2"/>
            </p:cNvCxnSpPr>
            <p:nvPr/>
          </p:nvCxnSpPr>
          <p:spPr bwMode="auto">
            <a:xfrm flipH="1">
              <a:off x="1532365" y="3825943"/>
              <a:ext cx="75754" cy="32266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476031F-45E2-4BFF-AFF1-23BCF8C6334C}"/>
                </a:ext>
              </a:extLst>
            </p:cNvPr>
            <p:cNvCxnSpPr>
              <a:stCxn id="19" idx="3"/>
              <a:endCxn id="17" idx="1"/>
            </p:cNvCxnSpPr>
            <p:nvPr/>
          </p:nvCxnSpPr>
          <p:spPr bwMode="auto">
            <a:xfrm flipV="1">
              <a:off x="1800049" y="3724197"/>
              <a:ext cx="1290446" cy="435466"/>
            </a:xfrm>
            <a:prstGeom prst="line">
              <a:avLst/>
            </a:prstGeom>
            <a:noFill/>
            <a:ln w="34925" cap="flat" cmpd="sng" algn="ctr">
              <a:solidFill>
                <a:srgbClr val="FFFFFF">
                  <a:lumMod val="75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9BC6CA63-ACC3-4DB8-AD18-4D3E83F95D35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 bwMode="auto">
            <a:xfrm>
              <a:off x="1911708" y="3627472"/>
              <a:ext cx="1178787" cy="96725"/>
            </a:xfrm>
            <a:prstGeom prst="line">
              <a:avLst/>
            </a:prstGeom>
            <a:noFill/>
            <a:ln w="34925" cap="flat" cmpd="sng" algn="ctr">
              <a:solidFill>
                <a:srgbClr val="FFFFFF">
                  <a:lumMod val="75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AA218C1-DC46-4F92-BEE1-765A6C4ECE39}"/>
                </a:ext>
              </a:extLst>
            </p:cNvPr>
            <p:cNvSpPr txBox="1"/>
            <p:nvPr/>
          </p:nvSpPr>
          <p:spPr>
            <a:xfrm>
              <a:off x="432011" y="4902480"/>
              <a:ext cx="1521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Smart Things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2E51EC8-C3B8-497A-97FC-2B52319B35FD}"/>
                </a:ext>
              </a:extLst>
            </p:cNvPr>
            <p:cNvSpPr txBox="1"/>
            <p:nvPr/>
          </p:nvSpPr>
          <p:spPr>
            <a:xfrm>
              <a:off x="2771733" y="4902480"/>
              <a:ext cx="1529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800" b="0" dirty="0" err="1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IoT</a:t>
              </a:r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Gateways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3C08BB5-85EC-44F1-8193-C5F1CF6D1EC3}"/>
                </a:ext>
              </a:extLst>
            </p:cNvPr>
            <p:cNvSpPr txBox="1"/>
            <p:nvPr/>
          </p:nvSpPr>
          <p:spPr>
            <a:xfrm>
              <a:off x="6767223" y="4902480"/>
              <a:ext cx="1739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Online Services</a:t>
              </a:r>
            </a:p>
          </p:txBody>
        </p: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631D2BA2-A391-45EB-AAAB-2A412CC4A922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3872361" y="3019791"/>
              <a:ext cx="917800" cy="704406"/>
            </a:xfrm>
            <a:prstGeom prst="line">
              <a:avLst/>
            </a:prstGeom>
            <a:noFill/>
            <a:ln w="6667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Cloud">
              <a:extLst>
                <a:ext uri="{FF2B5EF4-FFF2-40B4-BE49-F238E27FC236}">
                  <a16:creationId xmlns:a16="http://schemas.microsoft.com/office/drawing/2014/main" id="{B43996AE-5B9A-4F37-982A-3DFF10CB76C9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4598709" y="1999127"/>
              <a:ext cx="2021512" cy="135587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Internet</a:t>
              </a:r>
            </a:p>
          </p:txBody>
        </p:sp>
      </p:grpSp>
      <p:sp>
        <p:nvSpPr>
          <p:cNvPr id="36" name="Foliennummernplatzhalter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6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F914-3A5E-4AD7-8D66-F80D20C2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noProof="0" dirty="0"/>
              <a:t>Example: IoT Cloud</a:t>
            </a:r>
            <a:endParaRPr lang="en-US" noProof="0" dirty="0"/>
          </a:p>
        </p:txBody>
      </p:sp>
      <p:sp>
        <p:nvSpPr>
          <p:cNvPr id="71681" name="Inhaltsplatzhalter 71680">
            <a:extLst>
              <a:ext uri="{FF2B5EF4-FFF2-40B4-BE49-F238E27FC236}">
                <a16:creationId xmlns:a16="http://schemas.microsoft.com/office/drawing/2014/main" id="{12D70334-F815-42DD-B15C-14E919328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How to dimension an IoT cloud load balancer? How much traffic from IoT sensors can be handled such that average waiting time is below a </a:t>
            </a:r>
            <a:r>
              <a:rPr lang="en-US" noProof="0" dirty="0" err="1"/>
              <a:t>treshold</a:t>
            </a:r>
            <a:r>
              <a:rPr lang="en-US" noProof="0" dirty="0"/>
              <a:t>? What is the required processing power?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03D619-6D03-44C2-9440-DFC72C834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82BA1B40-F190-4935-BC05-935C32DAC722}" type="slidenum">
              <a:rPr lang="de-DE" smtClean="0"/>
              <a:pPr/>
              <a:t>7</a:t>
            </a:fld>
            <a:endParaRPr lang="en-GB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CC6E30A-2FD3-4A10-AA33-CFE53F9EBA81}"/>
              </a:ext>
            </a:extLst>
          </p:cNvPr>
          <p:cNvGrpSpPr/>
          <p:nvPr/>
        </p:nvGrpSpPr>
        <p:grpSpPr>
          <a:xfrm>
            <a:off x="678316" y="2033052"/>
            <a:ext cx="2094992" cy="1967584"/>
            <a:chOff x="1059234" y="2367342"/>
            <a:chExt cx="1966116" cy="1846545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DF9BC2C-2F3D-434D-A6E9-B6AD0D4A3503}"/>
                </a:ext>
              </a:extLst>
            </p:cNvPr>
            <p:cNvGrpSpPr/>
            <p:nvPr/>
          </p:nvGrpSpPr>
          <p:grpSpPr>
            <a:xfrm>
              <a:off x="1059234" y="2367342"/>
              <a:ext cx="1966116" cy="1846545"/>
              <a:chOff x="2202399" y="4346039"/>
              <a:chExt cx="1533246" cy="1440000"/>
            </a:xfrm>
          </p:grpSpPr>
          <p:pic>
            <p:nvPicPr>
              <p:cNvPr id="8" name="Picture 2" descr="https://upload.wikimedia.org/wikipedia/commons/thumb/7/70/Applications-internet.svg/2000px-Applications-internet.svg.png">
                <a:extLst>
                  <a:ext uri="{FF2B5EF4-FFF2-40B4-BE49-F238E27FC236}">
                    <a16:creationId xmlns:a16="http://schemas.microsoft.com/office/drawing/2014/main" id="{5DC428DB-B86F-4AD8-A437-9E51B58CAB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5645" y="4346039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C:\Users\hossfeld\Downloads\crowd-296520.png">
                <a:extLst>
                  <a:ext uri="{FF2B5EF4-FFF2-40B4-BE49-F238E27FC236}">
                    <a16:creationId xmlns:a16="http://schemas.microsoft.com/office/drawing/2014/main" id="{C5D6BE14-C019-47BF-A696-D2FFCB0838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8428" y="4475906"/>
                <a:ext cx="960554" cy="50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D0E5450B-A7F4-4CF7-8BE3-8D6AFD37006B}"/>
                  </a:ext>
                </a:extLst>
              </p:cNvPr>
              <p:cNvGrpSpPr/>
              <p:nvPr/>
            </p:nvGrpSpPr>
            <p:grpSpPr>
              <a:xfrm>
                <a:off x="2202399" y="4837435"/>
                <a:ext cx="1064055" cy="684482"/>
                <a:chOff x="6614059" y="5323921"/>
                <a:chExt cx="1064055" cy="684482"/>
              </a:xfrm>
            </p:grpSpPr>
            <p:grpSp>
              <p:nvGrpSpPr>
                <p:cNvPr id="27" name="Gruppieren 26">
                  <a:extLst>
                    <a:ext uri="{FF2B5EF4-FFF2-40B4-BE49-F238E27FC236}">
                      <a16:creationId xmlns:a16="http://schemas.microsoft.com/office/drawing/2014/main" id="{B9858058-B9BA-43A1-8CDE-5EF2BBF6D0F1}"/>
                    </a:ext>
                  </a:extLst>
                </p:cNvPr>
                <p:cNvGrpSpPr/>
                <p:nvPr/>
              </p:nvGrpSpPr>
              <p:grpSpPr>
                <a:xfrm>
                  <a:off x="6749471" y="5323921"/>
                  <a:ext cx="190409" cy="250144"/>
                  <a:chOff x="808746" y="1827800"/>
                  <a:chExt cx="811865" cy="1066563"/>
                </a:xfrm>
              </p:grpSpPr>
              <p:pic>
                <p:nvPicPr>
                  <p:cNvPr id="40" name="Picture 2" descr="Image result for sensor">
                    <a:extLst>
                      <a:ext uri="{FF2B5EF4-FFF2-40B4-BE49-F238E27FC236}">
                        <a16:creationId xmlns:a16="http://schemas.microsoft.com/office/drawing/2014/main" id="{07869000-7F0E-4BCC-B7A7-5C59DDC9A9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1" name="Rechteck 40">
                    <a:extLst>
                      <a:ext uri="{FF2B5EF4-FFF2-40B4-BE49-F238E27FC236}">
                        <a16:creationId xmlns:a16="http://schemas.microsoft.com/office/drawing/2014/main" id="{3F49FFD1-E62F-45D7-9EE6-E6C9D0B63E47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662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28" name="Gruppieren 27">
                  <a:extLst>
                    <a:ext uri="{FF2B5EF4-FFF2-40B4-BE49-F238E27FC236}">
                      <a16:creationId xmlns:a16="http://schemas.microsoft.com/office/drawing/2014/main" id="{1253C297-6BEC-4104-A4B1-BA9EA411DA26}"/>
                    </a:ext>
                  </a:extLst>
                </p:cNvPr>
                <p:cNvGrpSpPr/>
                <p:nvPr/>
              </p:nvGrpSpPr>
              <p:grpSpPr>
                <a:xfrm>
                  <a:off x="7487705" y="5702105"/>
                  <a:ext cx="190409" cy="250145"/>
                  <a:chOff x="3306627" y="2790484"/>
                  <a:chExt cx="811865" cy="1066564"/>
                </a:xfrm>
              </p:grpSpPr>
              <p:pic>
                <p:nvPicPr>
                  <p:cNvPr id="38" name="Picture 2" descr="Image result for sensor">
                    <a:extLst>
                      <a:ext uri="{FF2B5EF4-FFF2-40B4-BE49-F238E27FC236}">
                        <a16:creationId xmlns:a16="http://schemas.microsoft.com/office/drawing/2014/main" id="{6D269A3D-0A4C-49DE-8511-7F136866F5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06627" y="2790484"/>
                    <a:ext cx="811865" cy="640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Rechteck 38">
                    <a:extLst>
                      <a:ext uri="{FF2B5EF4-FFF2-40B4-BE49-F238E27FC236}">
                        <a16:creationId xmlns:a16="http://schemas.microsoft.com/office/drawing/2014/main" id="{70DB1CA7-8A34-416E-80B0-DB554166E7BA}"/>
                      </a:ext>
                    </a:extLst>
                  </p:cNvPr>
                  <p:cNvSpPr/>
                  <p:nvPr/>
                </p:nvSpPr>
                <p:spPr>
                  <a:xfrm>
                    <a:off x="3541122" y="3514173"/>
                    <a:ext cx="342873" cy="342875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662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29" name="Gruppieren 28">
                  <a:extLst>
                    <a:ext uri="{FF2B5EF4-FFF2-40B4-BE49-F238E27FC236}">
                      <a16:creationId xmlns:a16="http://schemas.microsoft.com/office/drawing/2014/main" id="{5549657A-83E6-4FD6-A388-4DF94DA40B7A}"/>
                    </a:ext>
                  </a:extLst>
                </p:cNvPr>
                <p:cNvGrpSpPr/>
                <p:nvPr/>
              </p:nvGrpSpPr>
              <p:grpSpPr>
                <a:xfrm>
                  <a:off x="6844675" y="5658081"/>
                  <a:ext cx="190409" cy="250145"/>
                  <a:chOff x="808743" y="1827797"/>
                  <a:chExt cx="811865" cy="1066566"/>
                </a:xfrm>
              </p:grpSpPr>
              <p:pic>
                <p:nvPicPr>
                  <p:cNvPr id="36" name="Picture 2" descr="Image result for sensor">
                    <a:extLst>
                      <a:ext uri="{FF2B5EF4-FFF2-40B4-BE49-F238E27FC236}">
                        <a16:creationId xmlns:a16="http://schemas.microsoft.com/office/drawing/2014/main" id="{59E154A1-6E7E-464A-B6EA-B5F12F4BBD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3" y="1827797"/>
                    <a:ext cx="811865" cy="6402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7" name="Rechteck 36">
                    <a:extLst>
                      <a:ext uri="{FF2B5EF4-FFF2-40B4-BE49-F238E27FC236}">
                        <a16:creationId xmlns:a16="http://schemas.microsoft.com/office/drawing/2014/main" id="{B8EC4E7D-58CC-4BE7-B0B4-632C7AAFA821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662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30" name="Gruppieren 29">
                  <a:extLst>
                    <a:ext uri="{FF2B5EF4-FFF2-40B4-BE49-F238E27FC236}">
                      <a16:creationId xmlns:a16="http://schemas.microsoft.com/office/drawing/2014/main" id="{2371C0D6-0A70-4D4C-9655-42D7A28D4CF3}"/>
                    </a:ext>
                  </a:extLst>
                </p:cNvPr>
                <p:cNvGrpSpPr/>
                <p:nvPr/>
              </p:nvGrpSpPr>
              <p:grpSpPr>
                <a:xfrm>
                  <a:off x="6701543" y="5758259"/>
                  <a:ext cx="190409" cy="250144"/>
                  <a:chOff x="1010327" y="2079889"/>
                  <a:chExt cx="811865" cy="1066563"/>
                </a:xfrm>
              </p:grpSpPr>
              <p:pic>
                <p:nvPicPr>
                  <p:cNvPr id="34" name="Picture 2" descr="Image result for sensor">
                    <a:extLst>
                      <a:ext uri="{FF2B5EF4-FFF2-40B4-BE49-F238E27FC236}">
                        <a16:creationId xmlns:a16="http://schemas.microsoft.com/office/drawing/2014/main" id="{C1355575-335B-4FCB-99C5-A5794E1619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0327" y="2079889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5" name="Rechteck 34">
                    <a:extLst>
                      <a:ext uri="{FF2B5EF4-FFF2-40B4-BE49-F238E27FC236}">
                        <a16:creationId xmlns:a16="http://schemas.microsoft.com/office/drawing/2014/main" id="{2ECE3680-945E-4339-811C-9011E9A5D429}"/>
                      </a:ext>
                    </a:extLst>
                  </p:cNvPr>
                  <p:cNvSpPr/>
                  <p:nvPr/>
                </p:nvSpPr>
                <p:spPr>
                  <a:xfrm>
                    <a:off x="1244823" y="2803578"/>
                    <a:ext cx="342873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662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31" name="Gruppieren 30">
                  <a:extLst>
                    <a:ext uri="{FF2B5EF4-FFF2-40B4-BE49-F238E27FC236}">
                      <a16:creationId xmlns:a16="http://schemas.microsoft.com/office/drawing/2014/main" id="{7CADF4FA-2F5A-4602-A000-0AD4D6673E58}"/>
                    </a:ext>
                  </a:extLst>
                </p:cNvPr>
                <p:cNvGrpSpPr/>
                <p:nvPr/>
              </p:nvGrpSpPr>
              <p:grpSpPr>
                <a:xfrm>
                  <a:off x="6614059" y="5583002"/>
                  <a:ext cx="190409" cy="250144"/>
                  <a:chOff x="808746" y="1827800"/>
                  <a:chExt cx="811865" cy="1066563"/>
                </a:xfrm>
              </p:grpSpPr>
              <p:pic>
                <p:nvPicPr>
                  <p:cNvPr id="32" name="Picture 2" descr="Image result for sensor">
                    <a:extLst>
                      <a:ext uri="{FF2B5EF4-FFF2-40B4-BE49-F238E27FC236}">
                        <a16:creationId xmlns:a16="http://schemas.microsoft.com/office/drawing/2014/main" id="{F0B40C85-2951-4A04-AFE8-D0417573CF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3" name="Rechteck 32">
                    <a:extLst>
                      <a:ext uri="{FF2B5EF4-FFF2-40B4-BE49-F238E27FC236}">
                        <a16:creationId xmlns:a16="http://schemas.microsoft.com/office/drawing/2014/main" id="{FFCE3653-8A31-463E-A9B9-1B7702C7E07F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662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47E2B2DA-C345-48B5-9FFC-7DF05B21E628}"/>
                  </a:ext>
                </a:extLst>
              </p:cNvPr>
              <p:cNvGrpSpPr/>
              <p:nvPr/>
            </p:nvGrpSpPr>
            <p:grpSpPr>
              <a:xfrm>
                <a:off x="2592601" y="4948780"/>
                <a:ext cx="528231" cy="625359"/>
                <a:chOff x="6564049" y="5323921"/>
                <a:chExt cx="528231" cy="625359"/>
              </a:xfrm>
            </p:grpSpPr>
            <p:grpSp>
              <p:nvGrpSpPr>
                <p:cNvPr id="12" name="Gruppieren 11">
                  <a:extLst>
                    <a:ext uri="{FF2B5EF4-FFF2-40B4-BE49-F238E27FC236}">
                      <a16:creationId xmlns:a16="http://schemas.microsoft.com/office/drawing/2014/main" id="{ECCCB62E-EAB0-43BA-89C3-B0B71C20D15B}"/>
                    </a:ext>
                  </a:extLst>
                </p:cNvPr>
                <p:cNvGrpSpPr/>
                <p:nvPr/>
              </p:nvGrpSpPr>
              <p:grpSpPr>
                <a:xfrm>
                  <a:off x="6749471" y="5323921"/>
                  <a:ext cx="190409" cy="250144"/>
                  <a:chOff x="808746" y="1827800"/>
                  <a:chExt cx="811865" cy="1066563"/>
                </a:xfrm>
              </p:grpSpPr>
              <p:pic>
                <p:nvPicPr>
                  <p:cNvPr id="25" name="Picture 2" descr="Image result for sensor">
                    <a:extLst>
                      <a:ext uri="{FF2B5EF4-FFF2-40B4-BE49-F238E27FC236}">
                        <a16:creationId xmlns:a16="http://schemas.microsoft.com/office/drawing/2014/main" id="{640B225F-B31C-4EC5-A019-7D40C8F8F8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6" name="Rechteck 25">
                    <a:extLst>
                      <a:ext uri="{FF2B5EF4-FFF2-40B4-BE49-F238E27FC236}">
                        <a16:creationId xmlns:a16="http://schemas.microsoft.com/office/drawing/2014/main" id="{6205CE52-D046-4725-B62E-03D3C47A3DA0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662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3" name="Gruppieren 12">
                  <a:extLst>
                    <a:ext uri="{FF2B5EF4-FFF2-40B4-BE49-F238E27FC236}">
                      <a16:creationId xmlns:a16="http://schemas.microsoft.com/office/drawing/2014/main" id="{44A84D93-5BE3-4D9F-824B-6CBDDEAC5B96}"/>
                    </a:ext>
                  </a:extLst>
                </p:cNvPr>
                <p:cNvGrpSpPr/>
                <p:nvPr/>
              </p:nvGrpSpPr>
              <p:grpSpPr>
                <a:xfrm>
                  <a:off x="6901871" y="5476322"/>
                  <a:ext cx="190409" cy="250143"/>
                  <a:chOff x="808746" y="1827804"/>
                  <a:chExt cx="811865" cy="1066559"/>
                </a:xfrm>
              </p:grpSpPr>
              <p:pic>
                <p:nvPicPr>
                  <p:cNvPr id="23" name="Picture 2" descr="Image result for sensor">
                    <a:extLst>
                      <a:ext uri="{FF2B5EF4-FFF2-40B4-BE49-F238E27FC236}">
                        <a16:creationId xmlns:a16="http://schemas.microsoft.com/office/drawing/2014/main" id="{1D7C32B9-FF7A-46B2-B2BE-FA573A4319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4"/>
                    <a:ext cx="811865" cy="6402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Rechteck 23">
                    <a:extLst>
                      <a:ext uri="{FF2B5EF4-FFF2-40B4-BE49-F238E27FC236}">
                        <a16:creationId xmlns:a16="http://schemas.microsoft.com/office/drawing/2014/main" id="{47488531-127D-4925-83F4-509655EDCAC8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662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4" name="Gruppieren 13">
                  <a:extLst>
                    <a:ext uri="{FF2B5EF4-FFF2-40B4-BE49-F238E27FC236}">
                      <a16:creationId xmlns:a16="http://schemas.microsoft.com/office/drawing/2014/main" id="{073C76AE-B033-40BB-9063-3EED187CA6B0}"/>
                    </a:ext>
                  </a:extLst>
                </p:cNvPr>
                <p:cNvGrpSpPr/>
                <p:nvPr/>
              </p:nvGrpSpPr>
              <p:grpSpPr>
                <a:xfrm>
                  <a:off x="6844675" y="5658081"/>
                  <a:ext cx="190409" cy="250144"/>
                  <a:chOff x="808746" y="1827800"/>
                  <a:chExt cx="811865" cy="1066563"/>
                </a:xfrm>
              </p:grpSpPr>
              <p:pic>
                <p:nvPicPr>
                  <p:cNvPr id="21" name="Picture 2" descr="Image result for sensor">
                    <a:extLst>
                      <a:ext uri="{FF2B5EF4-FFF2-40B4-BE49-F238E27FC236}">
                        <a16:creationId xmlns:a16="http://schemas.microsoft.com/office/drawing/2014/main" id="{832562C9-DF44-4EB0-92BA-D982ED1C3E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2" name="Rechteck 21">
                    <a:extLst>
                      <a:ext uri="{FF2B5EF4-FFF2-40B4-BE49-F238E27FC236}">
                        <a16:creationId xmlns:a16="http://schemas.microsoft.com/office/drawing/2014/main" id="{B5BC03F5-1EBE-4D67-8AB4-27E7B1184130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662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43A07B11-538B-47B5-A410-0046C8D4E156}"/>
                    </a:ext>
                  </a:extLst>
                </p:cNvPr>
                <p:cNvGrpSpPr/>
                <p:nvPr/>
              </p:nvGrpSpPr>
              <p:grpSpPr>
                <a:xfrm>
                  <a:off x="6654266" y="5699136"/>
                  <a:ext cx="190409" cy="250144"/>
                  <a:chOff x="808746" y="1827800"/>
                  <a:chExt cx="811865" cy="1066563"/>
                </a:xfrm>
              </p:grpSpPr>
              <p:pic>
                <p:nvPicPr>
                  <p:cNvPr id="19" name="Picture 2" descr="Image result for sensor">
                    <a:extLst>
                      <a:ext uri="{FF2B5EF4-FFF2-40B4-BE49-F238E27FC236}">
                        <a16:creationId xmlns:a16="http://schemas.microsoft.com/office/drawing/2014/main" id="{1C870271-1413-4806-A88A-E9AF20C580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Rechteck 19">
                    <a:extLst>
                      <a:ext uri="{FF2B5EF4-FFF2-40B4-BE49-F238E27FC236}">
                        <a16:creationId xmlns:a16="http://schemas.microsoft.com/office/drawing/2014/main" id="{4AA52EF8-A2D2-4E59-8F9C-201F1B5B4B1A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662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6" name="Gruppieren 15">
                  <a:extLst>
                    <a:ext uri="{FF2B5EF4-FFF2-40B4-BE49-F238E27FC236}">
                      <a16:creationId xmlns:a16="http://schemas.microsoft.com/office/drawing/2014/main" id="{B55C1B33-543D-4BA8-9513-9237C45F3C1E}"/>
                    </a:ext>
                  </a:extLst>
                </p:cNvPr>
                <p:cNvGrpSpPr/>
                <p:nvPr/>
              </p:nvGrpSpPr>
              <p:grpSpPr>
                <a:xfrm>
                  <a:off x="6564049" y="5583002"/>
                  <a:ext cx="190409" cy="250144"/>
                  <a:chOff x="595514" y="1827800"/>
                  <a:chExt cx="811865" cy="1066563"/>
                </a:xfrm>
              </p:grpSpPr>
              <p:pic>
                <p:nvPicPr>
                  <p:cNvPr id="17" name="Picture 2" descr="Image result for sensor">
                    <a:extLst>
                      <a:ext uri="{FF2B5EF4-FFF2-40B4-BE49-F238E27FC236}">
                        <a16:creationId xmlns:a16="http://schemas.microsoft.com/office/drawing/2014/main" id="{4A73D8A5-8C83-497E-BF1A-9764FB5CCFA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5514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" name="Rechteck 17">
                    <a:extLst>
                      <a:ext uri="{FF2B5EF4-FFF2-40B4-BE49-F238E27FC236}">
                        <a16:creationId xmlns:a16="http://schemas.microsoft.com/office/drawing/2014/main" id="{E939BD23-7E55-4AFB-B83A-E8B748B1BD7A}"/>
                      </a:ext>
                    </a:extLst>
                  </p:cNvPr>
                  <p:cNvSpPr/>
                  <p:nvPr/>
                </p:nvSpPr>
                <p:spPr>
                  <a:xfrm>
                    <a:off x="830010" y="2551489"/>
                    <a:ext cx="342873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662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</p:grpSp>
        <p:pic>
          <p:nvPicPr>
            <p:cNvPr id="7" name="Picture 6" descr="https://pixabay.com/static/uploads/photo/2014/12/31/08/23/smartphone-584704_960_720.jpg">
              <a:extLst>
                <a:ext uri="{FF2B5EF4-FFF2-40B4-BE49-F238E27FC236}">
                  <a16:creationId xmlns:a16="http://schemas.microsoft.com/office/drawing/2014/main" id="{203A6D6C-A884-42F1-AFF2-456C5A9E7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787" y="3015175"/>
              <a:ext cx="672575" cy="475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7E0278B7-6F0F-4622-97CA-F224BAA83A6F}"/>
              </a:ext>
            </a:extLst>
          </p:cNvPr>
          <p:cNvGrpSpPr/>
          <p:nvPr/>
        </p:nvGrpSpPr>
        <p:grpSpPr>
          <a:xfrm>
            <a:off x="5469716" y="4194659"/>
            <a:ext cx="5574597" cy="1478199"/>
            <a:chOff x="1462454" y="3768970"/>
            <a:chExt cx="6039147" cy="1601383"/>
          </a:xfrm>
        </p:grpSpPr>
        <p:sp>
          <p:nvSpPr>
            <p:cNvPr id="63" name="Line 1042">
              <a:extLst>
                <a:ext uri="{FF2B5EF4-FFF2-40B4-BE49-F238E27FC236}">
                  <a16:creationId xmlns:a16="http://schemas.microsoft.com/office/drawing/2014/main" id="{6CCA2177-FDFC-4844-8B76-02C8391F4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9323" y="4387362"/>
              <a:ext cx="1056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Line 1043">
              <a:extLst>
                <a:ext uri="{FF2B5EF4-FFF2-40B4-BE49-F238E27FC236}">
                  <a16:creationId xmlns:a16="http://schemas.microsoft.com/office/drawing/2014/main" id="{E14EF827-DFDF-4832-8154-AAAE5DED71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5866" y="4387362"/>
              <a:ext cx="0" cy="3604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Line 1044">
              <a:extLst>
                <a:ext uri="{FF2B5EF4-FFF2-40B4-BE49-F238E27FC236}">
                  <a16:creationId xmlns:a16="http://schemas.microsoft.com/office/drawing/2014/main" id="{DEA2984A-1D5F-4404-B6DD-F631BEDF6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9323" y="4747846"/>
              <a:ext cx="10565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Line 1045">
              <a:extLst>
                <a:ext uri="{FF2B5EF4-FFF2-40B4-BE49-F238E27FC236}">
                  <a16:creationId xmlns:a16="http://schemas.microsoft.com/office/drawing/2014/main" id="{1114A19B-B9A0-4518-8B4C-B69F021D5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4674" y="4484077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Line 1046">
              <a:extLst>
                <a:ext uri="{FF2B5EF4-FFF2-40B4-BE49-F238E27FC236}">
                  <a16:creationId xmlns:a16="http://schemas.microsoft.com/office/drawing/2014/main" id="{5FDB8692-7667-400E-ABAA-009189017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4866" y="4484077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Line 1047">
              <a:extLst>
                <a:ext uri="{FF2B5EF4-FFF2-40B4-BE49-F238E27FC236}">
                  <a16:creationId xmlns:a16="http://schemas.microsoft.com/office/drawing/2014/main" id="{058E94B3-9DEE-4C65-A5DD-5A3978972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6523" y="4484077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Oval 1048">
              <a:extLst>
                <a:ext uri="{FF2B5EF4-FFF2-40B4-BE49-F238E27FC236}">
                  <a16:creationId xmlns:a16="http://schemas.microsoft.com/office/drawing/2014/main" id="{91AB3A34-03FD-4E72-997C-24EB98283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773" y="4352193"/>
              <a:ext cx="485042" cy="4484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Line 1049">
              <a:extLst>
                <a:ext uri="{FF2B5EF4-FFF2-40B4-BE49-F238E27FC236}">
                  <a16:creationId xmlns:a16="http://schemas.microsoft.com/office/drawing/2014/main" id="{888A8BAD-C86B-45E9-B62B-7089CD085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7351" y="4589585"/>
              <a:ext cx="18639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Line 1050">
              <a:extLst>
                <a:ext uri="{FF2B5EF4-FFF2-40B4-BE49-F238E27FC236}">
                  <a16:creationId xmlns:a16="http://schemas.microsoft.com/office/drawing/2014/main" id="{921FB0B2-92EB-456A-9818-0B34820E7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5951" y="4598377"/>
              <a:ext cx="17247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b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ext Box 1051">
              <a:extLst>
                <a:ext uri="{FF2B5EF4-FFF2-40B4-BE49-F238E27FC236}">
                  <a16:creationId xmlns:a16="http://schemas.microsoft.com/office/drawing/2014/main" id="{81F8BA78-E12F-4E59-AD67-3385D492E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454" y="3994639"/>
              <a:ext cx="1451230" cy="33342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Arrival </a:t>
              </a: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Text Box 1052">
              <a:extLst>
                <a:ext uri="{FF2B5EF4-FFF2-40B4-BE49-F238E27FC236}">
                  <a16:creationId xmlns:a16="http://schemas.microsoft.com/office/drawing/2014/main" id="{B7B6A1C3-8D70-493C-ABA4-598F12D71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454" y="4803531"/>
              <a:ext cx="1262777" cy="33342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Arrival </a:t>
              </a: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times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Text Box 1053">
              <a:extLst>
                <a:ext uri="{FF2B5EF4-FFF2-40B4-BE49-F238E27FC236}">
                  <a16:creationId xmlns:a16="http://schemas.microsoft.com/office/drawing/2014/main" id="{43C5D3B3-4C85-4D3E-A6F8-9E4B9BC37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5104" y="3788400"/>
              <a:ext cx="857944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Waiting</a:t>
              </a:r>
            </a:p>
            <a:p>
              <a:pPr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space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Text Box 1054">
              <a:extLst>
                <a:ext uri="{FF2B5EF4-FFF2-40B4-BE49-F238E27FC236}">
                  <a16:creationId xmlns:a16="http://schemas.microsoft.com/office/drawing/2014/main" id="{B1E7CDFC-9EDB-461B-B1DF-EEF9605002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285" y="3768970"/>
              <a:ext cx="815640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Service</a:t>
              </a:r>
            </a:p>
            <a:p>
              <a:pPr algn="ctr"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unit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Text Box 1055">
              <a:extLst>
                <a:ext uri="{FF2B5EF4-FFF2-40B4-BE49-F238E27FC236}">
                  <a16:creationId xmlns:a16="http://schemas.microsoft.com/office/drawing/2014/main" id="{6901792D-7589-4178-8BAD-8E9BA91BB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4504" y="4803531"/>
              <a:ext cx="1067097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Departure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r>
                <a:rPr lang="de-DE" b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times</a:t>
              </a:r>
              <a:endParaRPr lang="de-DE" b="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Text Box 1056">
              <a:extLst>
                <a:ext uri="{FF2B5EF4-FFF2-40B4-BE49-F238E27FC236}">
                  <a16:creationId xmlns:a16="http://schemas.microsoft.com/office/drawing/2014/main" id="{D1CF14F4-907D-4531-8E65-91DEB38DA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3487" y="4803531"/>
              <a:ext cx="1119612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Processing</a:t>
              </a:r>
            </a:p>
            <a:p>
              <a:pPr algn="ctr"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time</a:t>
              </a:r>
            </a:p>
          </p:txBody>
        </p:sp>
        <p:sp>
          <p:nvSpPr>
            <p:cNvPr id="78" name="Text Box 1057">
              <a:extLst>
                <a:ext uri="{FF2B5EF4-FFF2-40B4-BE49-F238E27FC236}">
                  <a16:creationId xmlns:a16="http://schemas.microsoft.com/office/drawing/2014/main" id="{7C2853B3-AB9C-4DBF-A2F2-932016061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5104" y="4803531"/>
              <a:ext cx="857944" cy="566822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Waiting</a:t>
              </a:r>
            </a:p>
            <a:p>
              <a:pPr>
                <a:defRPr/>
              </a:pPr>
              <a:r>
                <a:rPr lang="de-DE" b="0" dirty="0">
                  <a:latin typeface="Segoe UI" panose="020B0502040204020203" pitchFamily="34" charset="0"/>
                  <a:cs typeface="Segoe UI" panose="020B0502040204020203" pitchFamily="34" charset="0"/>
                </a:rPr>
                <a:t>time</a:t>
              </a:r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2743200" y="2208183"/>
            <a:ext cx="6073698" cy="1628121"/>
            <a:chOff x="2743200" y="2208183"/>
            <a:chExt cx="6073698" cy="1628121"/>
          </a:xfrm>
        </p:grpSpPr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7F1914DD-C76F-4816-95B6-5D0439E2D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208183"/>
              <a:ext cx="6073698" cy="1628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hteck 3"/>
            <p:cNvSpPr/>
            <p:nvPr/>
          </p:nvSpPr>
          <p:spPr bwMode="auto">
            <a:xfrm>
              <a:off x="7696200" y="3146825"/>
              <a:ext cx="457200" cy="16419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="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45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E74F12B-D080-4002-BA85-C8A3CBE8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665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LoRaWAN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066800" y="2025240"/>
            <a:ext cx="2164074" cy="1092819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LoRaWAN Slave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8582258" y="2025239"/>
            <a:ext cx="2160000" cy="1092819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LoRaWAN Master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1084263" y="869230"/>
            <a:ext cx="2164074" cy="1092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Customer Application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8599720" y="869229"/>
            <a:ext cx="2160000" cy="1092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Customer Application/ Server Logic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1084263" y="3962400"/>
            <a:ext cx="2164074" cy="54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LoRa PHY: Modulation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4495799" y="3962400"/>
            <a:ext cx="1457093" cy="54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LoRa PHY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5991186" y="3268779"/>
            <a:ext cx="1458410" cy="1239640"/>
            <a:chOff x="4474620" y="3429001"/>
            <a:chExt cx="1458410" cy="1239640"/>
          </a:xfrm>
        </p:grpSpPr>
        <p:sp>
          <p:nvSpPr>
            <p:cNvPr id="17" name="Rechteck 16"/>
            <p:cNvSpPr/>
            <p:nvPr/>
          </p:nvSpPr>
          <p:spPr bwMode="auto">
            <a:xfrm>
              <a:off x="4475937" y="4330390"/>
              <a:ext cx="1457093" cy="338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PHY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4474620" y="3954969"/>
              <a:ext cx="1457093" cy="338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MAC</a:t>
              </a:r>
            </a:p>
          </p:txBody>
        </p:sp>
        <p:sp>
          <p:nvSpPr>
            <p:cNvPr id="19" name="Rechteck 18"/>
            <p:cNvSpPr/>
            <p:nvPr/>
          </p:nvSpPr>
          <p:spPr bwMode="auto">
            <a:xfrm>
              <a:off x="4475897" y="3429001"/>
              <a:ext cx="1457093" cy="5072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Backhaul IP</a:t>
              </a:r>
              <a:b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Stack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8567349" y="3290901"/>
            <a:ext cx="2169460" cy="1239640"/>
            <a:chOff x="7043348" y="3447705"/>
            <a:chExt cx="1412379" cy="1239640"/>
          </a:xfrm>
        </p:grpSpPr>
        <p:sp>
          <p:nvSpPr>
            <p:cNvPr id="20" name="Rechteck 19"/>
            <p:cNvSpPr/>
            <p:nvPr/>
          </p:nvSpPr>
          <p:spPr bwMode="auto">
            <a:xfrm>
              <a:off x="7043348" y="4349094"/>
              <a:ext cx="1406221" cy="338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PHY</a:t>
              </a:r>
            </a:p>
          </p:txBody>
        </p:sp>
        <p:sp>
          <p:nvSpPr>
            <p:cNvPr id="21" name="Rechteck 20"/>
            <p:cNvSpPr/>
            <p:nvPr/>
          </p:nvSpPr>
          <p:spPr bwMode="auto">
            <a:xfrm>
              <a:off x="7049506" y="3973673"/>
              <a:ext cx="1406221" cy="3382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MAC</a:t>
              </a:r>
            </a:p>
          </p:txBody>
        </p:sp>
        <p:sp>
          <p:nvSpPr>
            <p:cNvPr id="22" name="Rechteck 21"/>
            <p:cNvSpPr/>
            <p:nvPr/>
          </p:nvSpPr>
          <p:spPr bwMode="auto">
            <a:xfrm>
              <a:off x="7043349" y="3447705"/>
              <a:ext cx="1406221" cy="5072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Backhaul IP</a:t>
              </a:r>
              <a:b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Stack</a:t>
              </a:r>
            </a:p>
          </p:txBody>
        </p:sp>
      </p:grpSp>
      <p:sp>
        <p:nvSpPr>
          <p:cNvPr id="23" name="Rechteck 22"/>
          <p:cNvSpPr/>
          <p:nvPr/>
        </p:nvSpPr>
        <p:spPr bwMode="auto">
          <a:xfrm>
            <a:off x="4495799" y="2904090"/>
            <a:ext cx="2953757" cy="3382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Packet Forwarding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198896" y="461388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sensor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145144" y="4636994"/>
            <a:ext cx="103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gateway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9143707" y="4660005"/>
            <a:ext cx="1072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network </a:t>
            </a:r>
            <a:br>
              <a:rPr lang="en-US" sz="1800" b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server</a:t>
            </a:r>
          </a:p>
        </p:txBody>
      </p:sp>
      <p:cxnSp>
        <p:nvCxnSpPr>
          <p:cNvPr id="29" name="Gerade Verbindung mit Pfeil 28"/>
          <p:cNvCxnSpPr>
            <a:stCxn id="9" idx="3"/>
            <a:endCxn id="10" idx="1"/>
          </p:cNvCxnSpPr>
          <p:nvPr/>
        </p:nvCxnSpPr>
        <p:spPr bwMode="auto">
          <a:xfrm flipV="1">
            <a:off x="3459474" y="1415639"/>
            <a:ext cx="5140247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1" name="Textfeld 30"/>
          <p:cNvSpPr txBox="1"/>
          <p:nvPr/>
        </p:nvSpPr>
        <p:spPr>
          <a:xfrm>
            <a:off x="5500555" y="1052858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encrypted</a:t>
            </a:r>
          </a:p>
        </p:txBody>
      </p:sp>
      <p:cxnSp>
        <p:nvCxnSpPr>
          <p:cNvPr id="33" name="Gerade Verbindung mit Pfeil 32"/>
          <p:cNvCxnSpPr/>
          <p:nvPr/>
        </p:nvCxnSpPr>
        <p:spPr bwMode="auto">
          <a:xfrm flipV="1">
            <a:off x="3459474" y="2614333"/>
            <a:ext cx="5140247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Textfeld 33"/>
          <p:cNvSpPr txBox="1"/>
          <p:nvPr/>
        </p:nvSpPr>
        <p:spPr>
          <a:xfrm>
            <a:off x="5500555" y="2251552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encrypted</a:t>
            </a:r>
          </a:p>
        </p:txBody>
      </p:sp>
      <p:cxnSp>
        <p:nvCxnSpPr>
          <p:cNvPr id="35" name="Gerade Verbindung mit Pfeil 34"/>
          <p:cNvCxnSpPr/>
          <p:nvPr/>
        </p:nvCxnSpPr>
        <p:spPr bwMode="auto">
          <a:xfrm>
            <a:off x="3344941" y="3910722"/>
            <a:ext cx="107465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Textfeld 35"/>
          <p:cNvSpPr txBox="1"/>
          <p:nvPr/>
        </p:nvSpPr>
        <p:spPr>
          <a:xfrm>
            <a:off x="3282583" y="3563635"/>
            <a:ext cx="121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LoRa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7354133" y="4662365"/>
            <a:ext cx="121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Ethernet, 3G, WiFi</a:t>
            </a:r>
          </a:p>
        </p:txBody>
      </p:sp>
      <p:cxnSp>
        <p:nvCxnSpPr>
          <p:cNvPr id="40" name="Gerade Verbindung mit Pfeil 39"/>
          <p:cNvCxnSpPr>
            <a:stCxn id="19" idx="3"/>
            <a:endCxn id="22" idx="1"/>
          </p:cNvCxnSpPr>
          <p:nvPr/>
        </p:nvCxnSpPr>
        <p:spPr bwMode="auto">
          <a:xfrm>
            <a:off x="7449557" y="3544533"/>
            <a:ext cx="1117793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Abgerundete rechteckige Legende 3"/>
          <p:cNvSpPr/>
          <p:nvPr/>
        </p:nvSpPr>
        <p:spPr bwMode="auto">
          <a:xfrm>
            <a:off x="2730927" y="5396116"/>
            <a:ext cx="3657600" cy="1070103"/>
          </a:xfrm>
          <a:prstGeom prst="wedgeRoundRectCallout">
            <a:avLst>
              <a:gd name="adj1" fmla="val -8535"/>
              <a:gd name="adj2" fmla="val -78975"/>
              <a:gd name="adj3" fmla="val 16667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>
                <a:solidFill>
                  <a:schemeClr val="bg1"/>
                </a:solidFill>
                <a:latin typeface="+mj-lt"/>
              </a:rPr>
              <a:t>What is the performance and energy efficiency of LoRaWAN‘s channel access?</a:t>
            </a:r>
          </a:p>
        </p:txBody>
      </p:sp>
      <p:sp>
        <p:nvSpPr>
          <p:cNvPr id="32" name="Rechteck 31"/>
          <p:cNvSpPr/>
          <p:nvPr/>
        </p:nvSpPr>
        <p:spPr bwMode="auto">
          <a:xfrm>
            <a:off x="1083644" y="3313416"/>
            <a:ext cx="2164074" cy="54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LoRa MAC</a:t>
            </a:r>
          </a:p>
        </p:txBody>
      </p:sp>
      <p:sp>
        <p:nvSpPr>
          <p:cNvPr id="37" name="Rechteck 36"/>
          <p:cNvSpPr/>
          <p:nvPr/>
        </p:nvSpPr>
        <p:spPr bwMode="auto">
          <a:xfrm>
            <a:off x="4495800" y="3352800"/>
            <a:ext cx="1457093" cy="54000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LoRa MAC</a:t>
            </a:r>
          </a:p>
        </p:txBody>
      </p:sp>
    </p:spTree>
    <p:extLst>
      <p:ext uri="{BB962C8B-B14F-4D97-AF65-F5344CB8AC3E}">
        <p14:creationId xmlns:p14="http://schemas.microsoft.com/office/powerpoint/2010/main" val="1684053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4D0501F-FBA0-465C-996B-5C42AF8AAE3A}:17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Verkürzte Kendall Notation"/>
  <p:tag name="ISPRING_SLIDE_INDENT_LEVEL" val="1"/>
  <p:tag name="ISPRING_CUSTOM_TIMING_USED" val="0"/>
  <p:tag name="ISPRING_PRESENTER_ID" val="{5B4376CF-1D6E-40F4-BCEE-7070E56A13B4}"/>
  <p:tag name="GENSWF_SLIDE_UID" val="{BABC8A66-9173-457C-85E9-7D93313A021D}:39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|21.7|85.5|17.5|17.6|51.6"/>
  <p:tag name="ISPRING_SLIDE_INDENT_LEVEL" val="1"/>
  <p:tag name="ISPRING_PRESENTER_ID" val="{5B4376CF-1D6E-40F4-BCEE-7070E56A13B4}"/>
  <p:tag name="ISPRING_CUSTOM_TIMING_USED" val="0"/>
  <p:tag name="GENSWF_SLIDE_UID" val="{A6857569-F4E3-49C6-B136-50E4C246A559}:3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|21.7|85.5|17.5|17.6|51.6"/>
  <p:tag name="ISPRING_SLIDE_INDENT_LEVEL" val="1"/>
  <p:tag name="ISPRING_PRESENTER_ID" val="{5B4376CF-1D6E-40F4-BCEE-7070E56A13B4}"/>
  <p:tag name="ISPRING_CUSTOM_TIMING_USED" val="0"/>
  <p:tag name="GENSWF_SLIDE_UID" val="{A6857569-F4E3-49C6-B136-50E4C246A559}:3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2"/>
  <p:tag name="ISPRING_PRESENTER_ID" val="{5B4376CF-1D6E-40F4-BCEE-7070E56A13B4}"/>
  <p:tag name="ISPRING_CUSTOM_TIMING_USED" val="0"/>
  <p:tag name="GENSWF_SLIDE_UID" val="{E627AB66-27C1-4D15-9AEE-71D0B4D1D0AC}:35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PRESENTER_ID" val="{5B4376CF-1D6E-40F4-BCEE-7070E56A13B4}"/>
  <p:tag name="ISPRING_CUSTOM_TIMING_USED" val="0"/>
  <p:tag name="GENSWF_SLIDE_UID" val="{324FEB60-FB2C-4BBC-9CD0-A79AD3ED048A}:37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ER_ID" val="{5B4376CF-1D6E-40F4-BCEE-7070E56A13B4}"/>
  <p:tag name="ISPRING_CUSTOM_TIMING_USED" val="0"/>
  <p:tag name="ISPRING_SLIDE_INDENT_LEVEL" val="0"/>
  <p:tag name="GENSWF_SLIDE_UID" val="{BE092D89-7141-4AAF-B360-8DD9C7C62452}:3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ER_ID" val="{5B4376CF-1D6E-40F4-BCEE-7070E56A13B4}"/>
  <p:tag name="ISPRING_CUSTOM_TIMING_USED" val="0"/>
  <p:tag name="ISPRING_SLIDE_INDENT_LEVEL" val="0"/>
  <p:tag name="GENSWF_SLIDE_UID" val="{BE092D89-7141-4AAF-B360-8DD9C7C62452}:3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ER_ID" val="{5B4376CF-1D6E-40F4-BCEE-7070E56A13B4}"/>
  <p:tag name="ISPRING_CUSTOM_TIMING_USED" val="0"/>
  <p:tag name="ISPRING_SLIDE_INDENT_LEVEL" val="1"/>
  <p:tag name="GENSWF_SLIDE_UID" val="{C7399164-7433-443F-AA60-B4F922ABEC7F}:3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|13.4|15.2"/>
  <p:tag name="ISPRING_PRESENTER_ID" val="{5B4376CF-1D6E-40F4-BCEE-7070E56A13B4}"/>
  <p:tag name="ISPRING_CUSTOM_TIMING_USED" val="0"/>
  <p:tag name="ISPRING_SLIDE_INDENT_LEVEL" val="0"/>
  <p:tag name="GENSWF_SLIDE_UID" val="{0024141C-33E3-40FB-B3CE-35E6AE23C310}:36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PRESENTER_ID" val="{5B4376CF-1D6E-40F4-BCEE-7070E56A13B4}"/>
  <p:tag name="ISPRING_CUSTOM_TIMING_USED" val="0"/>
  <p:tag name="GENSWF_SLIDE_UID" val="{324FEB60-FB2C-4BBC-9CD0-A79AD3ED048A}:37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PRESENTER_ID" val="{5B4376CF-1D6E-40F4-BCEE-7070E56A13B4}"/>
  <p:tag name="ISPRING_CUSTOM_TIMING_USED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PRESENTER_ID" val="{5B4376CF-1D6E-40F4-BCEE-7070E56A13B4}"/>
  <p:tag name="ISPRING_CUSTOM_TIMING_USED" val="0"/>
  <p:tag name="GENSWF_SLIDE_UID" val="{324FEB60-FB2C-4BBC-9CD0-A79AD3ED048A}:3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Exponentielle Verteilung"/>
  <p:tag name="ISPRING_SLIDE_INDENT_LEVEL" val="2"/>
  <p:tag name="ISPRING_CUSTOM_TIMING_USED" val="0"/>
  <p:tag name="ISPRING_PRESENTER_ID" val="{5B4376CF-1D6E-40F4-BCEE-7070E56A13B4}"/>
  <p:tag name="GENSWF_SLIDE_UID" val="{A28F13BB-3BAC-4484-B4F0-23428231B235}:3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PRESENTER_ID" val="{5B4376CF-1D6E-40F4-BCEE-7070E56A13B4}"/>
  <p:tag name="ISPRING_CUSTOM_TIMING_USED" val="0"/>
  <p:tag name="GENSWF_SLIDE_UID" val="{324FEB60-FB2C-4BBC-9CD0-A79AD3ED048A}:37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ER_ID" val="{5B4376CF-1D6E-40F4-BCEE-7070E56A13B4}"/>
  <p:tag name="ISPRING_CUSTOM_TIMING_USED" val="0"/>
  <p:tag name="ISPRING_SLIDE_INDENT_LEVEL" val="1"/>
  <p:tag name="GENSWF_SLIDE_UID" val="{6C6CD73F-60AC-460E-8DB3-741CE30D7EE3}:3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PRESENTER_ID" val="{5B4376CF-1D6E-40F4-BCEE-7070E56A13B4}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PRESENTER_ID" val="{5B4376CF-1D6E-40F4-BCEE-7070E56A13B4}"/>
  <p:tag name="ISPRING_CUSTOM_TIMING_US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PRESENTER_ID" val="{5B4376CF-1D6E-40F4-BCEE-7070E56A13B4}"/>
  <p:tag name="ISPRING_CUSTOM_TIMING_USED" val="0"/>
  <p:tag name="GENSWF_SLIDE_UID" val="{324FEB60-FB2C-4BBC-9CD0-A79AD3ED048A}:37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SCREEN_REC" val="1"/>
  <p:tag name="TIMING" val="|35.1|48.4|30.9|28.7|60.9|8.2|32.4"/>
  <p:tag name="ISPRING_SLIDE_INDENT_LEVEL" val="0"/>
  <p:tag name="ISPRING_PRESENTER_ID" val="{5B4376CF-1D6E-40F4-BCEE-7070E56A13B4}"/>
  <p:tag name="ISPRING_CUSTOM_TIMING_USED" val="0"/>
  <p:tag name="GENSWF_SLIDE_UID" val="{D9557732-79C8-40EC-A0AF-11C1246913DF}:3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3.6|4.9|31.7|26.9|19.9"/>
  <p:tag name="ISPRING_SLIDE_INDENT_LEVEL" val="1"/>
  <p:tag name="ISPRING_PRESENTER_ID" val="{5B4376CF-1D6E-40F4-BCEE-7070E56A13B4}"/>
  <p:tag name="ISPRING_CUSTOM_TIMING_USED" val="0"/>
  <p:tag name="GENSWF_SLIDE_UID" val="{49198AE4-E992-4993-901A-764059968B28}:3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PRESENTER_ID" val="{5B4376CF-1D6E-40F4-BCEE-7070E56A13B4}"/>
  <p:tag name="ISPRING_CUSTOM_TIMING_USED" val="0"/>
  <p:tag name="GENSWF_SLIDE_UID" val="{324FEB60-FB2C-4BBC-9CD0-A79AD3ED048A}:37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ER_ID" val="{5B4376CF-1D6E-40F4-BCEE-7070E56A13B4}"/>
  <p:tag name="ISPRING_CUSTOM_TIMING_USED" val="0"/>
  <p:tag name="ISPRING_SLIDE_INDENT_LEVEL" val="2"/>
  <p:tag name="GENSWF_SLIDE_UID" val="{5135E358-466E-44B4-97AB-AB39F2FA9FB4}:308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1756</Words>
  <Application>Microsoft Office PowerPoint</Application>
  <PresentationFormat>Breitbild</PresentationFormat>
  <Paragraphs>412</Paragraphs>
  <Slides>39</Slides>
  <Notes>28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50" baseType="lpstr">
      <vt:lpstr>Calibri</vt:lpstr>
      <vt:lpstr>Book Antiqua</vt:lpstr>
      <vt:lpstr>Wingdings</vt:lpstr>
      <vt:lpstr>Arial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Visio</vt:lpstr>
      <vt:lpstr>PowerPoint-Präsentation</vt:lpstr>
      <vt:lpstr>Disclaimer and Copyright Notice</vt:lpstr>
      <vt:lpstr>Chapter 1</vt:lpstr>
      <vt:lpstr>Example: Internet of Things (IoT)</vt:lpstr>
      <vt:lpstr>IoT System</vt:lpstr>
      <vt:lpstr>IoT Gateway</vt:lpstr>
      <vt:lpstr>Example: IoT Cloud</vt:lpstr>
      <vt:lpstr>PowerPoint-Präsentation</vt:lpstr>
      <vt:lpstr>Example: LoRaWAN</vt:lpstr>
      <vt:lpstr>Example: LoRaWAN (f.)</vt:lpstr>
      <vt:lpstr>Example: Video Streaming</vt:lpstr>
      <vt:lpstr>Modeling Concepts</vt:lpstr>
      <vt:lpstr>Abstraction Layering of Performance Analysis Techniques</vt:lpstr>
      <vt:lpstr>Modeling</vt:lpstr>
      <vt:lpstr>Kendall‘s Notation</vt:lpstr>
      <vt:lpstr>Single-Stage Queueing Models</vt:lpstr>
      <vt:lpstr>Kendall‘s Notation</vt:lpstr>
      <vt:lpstr>Extended Kendall‘s Notation</vt:lpstr>
      <vt:lpstr>Remark: Extended Kendall‘s Notation</vt:lpstr>
      <vt:lpstr>Notation for Arrival and Service Processes</vt:lpstr>
      <vt:lpstr>Modeling Example: Router</vt:lpstr>
      <vt:lpstr>Router Model</vt:lpstr>
      <vt:lpstr>Router Model (f.)</vt:lpstr>
      <vt:lpstr>Performance Characteristics</vt:lpstr>
      <vt:lpstr>Different Delay Systems</vt:lpstr>
      <vt:lpstr>Modeling Example: Handshaking Protocol</vt:lpstr>
      <vt:lpstr>Handshaking Protocol Illustration</vt:lpstr>
      <vt:lpstr>Traffic Model of the Handshaking Protocol</vt:lpstr>
      <vt:lpstr>Traffic Model of the Handshaking Protocol (f.)</vt:lpstr>
      <vt:lpstr>Handshaking Protocol: Virtual Transmission Time</vt:lpstr>
      <vt:lpstr>Handshaking Protocol Summary</vt:lpstr>
      <vt:lpstr>Modeling Example: Network Dimensioning in Mobile Networks</vt:lpstr>
      <vt:lpstr>Network Dimensioning in Mobile Networks</vt:lpstr>
      <vt:lpstr>Summary: Network Dimensioning in Mobile Networks</vt:lpstr>
      <vt:lpstr>Modeling Example: IoT Load Balancer</vt:lpstr>
      <vt:lpstr>Superposition of Arrival Processes</vt:lpstr>
      <vt:lpstr>Illustration of Superposition of Arrival Processes</vt:lpstr>
      <vt:lpstr>Example: IoT</vt:lpstr>
      <vt:lpstr>Summary: Network Dimensioning in Mobile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Ch.1 Introduction</dc:title>
  <dc:creator>tobias.hossfeld@uni-wuerzburg.de</dc:creator>
  <cp:lastModifiedBy>Tobias Hoßfeld</cp:lastModifiedBy>
  <cp:revision>922</cp:revision>
  <dcterms:created xsi:type="dcterms:W3CDTF">2011-01-08T01:15:19Z</dcterms:created>
  <dcterms:modified xsi:type="dcterms:W3CDTF">2022-05-05T09:10:48Z</dcterms:modified>
</cp:coreProperties>
</file>